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6" d="100"/>
          <a:sy n="86" d="100"/>
        </p:scale>
        <p:origin x="-149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28.10.2018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28.10.2018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28.10.2018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28.10.2018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28.10.2018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5B106E36-FD25-4E2D-B0AA-010F637433A0}" type="datetimeFigureOut">
              <a:rPr lang="ru-RU" smtClean="0"/>
              <a:pPr/>
              <a:t>28.10.2018</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5B106E36-FD25-4E2D-B0AA-010F637433A0}" type="datetimeFigureOut">
              <a:rPr lang="ru-RU" smtClean="0"/>
              <a:pPr/>
              <a:t>28.10.2018</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5B106E36-FD25-4E2D-B0AA-010F637433A0}" type="datetimeFigureOut">
              <a:rPr lang="ru-RU" smtClean="0"/>
              <a:pPr/>
              <a:t>28.10.2018</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28.10.2018</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28.10.2018</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28.10.2018</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106E36-FD25-4E2D-B0AA-010F637433A0}" type="datetimeFigureOut">
              <a:rPr lang="ru-RU" smtClean="0"/>
              <a:pPr/>
              <a:t>28.10.2018</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hkolala.ru/proekty/iskusstvo/chto-takoe-gorodetskaya-rospis/" TargetMode="External"/><Relationship Id="rId2" Type="http://schemas.openxmlformats.org/officeDocument/2006/relationships/hyperlink" Target="https://1igolka.com/rospis-i-risovanie/gorodetskaya-rospis" TargetMode="External"/><Relationship Id="rId1" Type="http://schemas.openxmlformats.org/officeDocument/2006/relationships/slideLayout" Target="../slideLayouts/slideLayout2.xml"/><Relationship Id="rId4" Type="http://schemas.openxmlformats.org/officeDocument/2006/relationships/hyperlink" Target="http://www.razumniki.ru/gorodeckaya_rospis_istoriya.html"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endParaRPr lang="ru-RU" dirty="0"/>
          </a:p>
        </p:txBody>
      </p:sp>
      <p:sp>
        <p:nvSpPr>
          <p:cNvPr id="3" name="Подзаголовок 2"/>
          <p:cNvSpPr>
            <a:spLocks noGrp="1"/>
          </p:cNvSpPr>
          <p:nvPr>
            <p:ph type="subTitle" idx="1"/>
          </p:nvPr>
        </p:nvSpPr>
        <p:spPr/>
        <p:txBody>
          <a:bodyPr/>
          <a:lstStyle/>
          <a:p>
            <a:endParaRPr lang="ru-RU"/>
          </a:p>
        </p:txBody>
      </p:sp>
      <p:pic>
        <p:nvPicPr>
          <p:cNvPr id="5" name="Рисунок 4" descr="http://knittochka.ru/wp-content/uploads/10-733.jpg"/>
          <p:cNvPicPr/>
          <p:nvPr/>
        </p:nvPicPr>
        <p:blipFill>
          <a:blip r:embed="rId2" cstate="print"/>
          <a:srcRect/>
          <a:stretch>
            <a:fillRect/>
          </a:stretch>
        </p:blipFill>
        <p:spPr bwMode="auto">
          <a:xfrm>
            <a:off x="-180528" y="0"/>
            <a:ext cx="9324528" cy="6858000"/>
          </a:xfrm>
          <a:prstGeom prst="rect">
            <a:avLst/>
          </a:prstGeom>
          <a:ln>
            <a:headEnd/>
            <a:tailEnd/>
          </a:ln>
        </p:spPr>
        <p:style>
          <a:lnRef idx="2">
            <a:schemeClr val="accent4">
              <a:shade val="50000"/>
            </a:schemeClr>
          </a:lnRef>
          <a:fillRef idx="1">
            <a:schemeClr val="accent4"/>
          </a:fillRef>
          <a:effectRef idx="0">
            <a:schemeClr val="accent4"/>
          </a:effectRef>
          <a:fontRef idx="minor">
            <a:schemeClr val="lt1"/>
          </a:fontRef>
        </p:style>
      </p:pic>
      <p:sp>
        <p:nvSpPr>
          <p:cNvPr id="6" name="Прямоугольник 5"/>
          <p:cNvSpPr/>
          <p:nvPr/>
        </p:nvSpPr>
        <p:spPr>
          <a:xfrm>
            <a:off x="0" y="0"/>
            <a:ext cx="4211960" cy="1556792"/>
          </a:xfrm>
          <a:prstGeom prst="rect">
            <a:avLst/>
          </a:prstGeom>
          <a:ln/>
        </p:spPr>
        <p:style>
          <a:lnRef idx="1">
            <a:schemeClr val="accent1"/>
          </a:lnRef>
          <a:fillRef idx="3">
            <a:schemeClr val="accent1"/>
          </a:fillRef>
          <a:effectRef idx="2">
            <a:schemeClr val="accent1"/>
          </a:effectRef>
          <a:fontRef idx="minor">
            <a:schemeClr val="lt1"/>
          </a:fontRef>
        </p:style>
        <p:txBody>
          <a:bodyPr rtlCol="0" anchor="ctr"/>
          <a:lstStyle/>
          <a:p>
            <a:pPr algn="ctr"/>
            <a:r>
              <a:rPr lang="ru-RU" sz="3600" dirty="0" smtClean="0">
                <a:solidFill>
                  <a:schemeClr val="tx1"/>
                </a:solidFill>
                <a:latin typeface="Arial" pitchFamily="34" charset="0"/>
                <a:cs typeface="Arial" pitchFamily="34" charset="0"/>
              </a:rPr>
              <a:t>Городецкая роспись для дошкольников</a:t>
            </a:r>
            <a:endParaRPr lang="ru-RU" sz="3600" dirty="0">
              <a:solidFill>
                <a:schemeClr val="tx1"/>
              </a:solidFill>
              <a:latin typeface="Arial" pitchFamily="34" charset="0"/>
              <a:cs typeface="Arial" pitchFamily="34" charset="0"/>
            </a:endParaRPr>
          </a:p>
        </p:txBody>
      </p:sp>
      <p:sp>
        <p:nvSpPr>
          <p:cNvPr id="7" name="Прямоугольник 6"/>
          <p:cNvSpPr/>
          <p:nvPr/>
        </p:nvSpPr>
        <p:spPr>
          <a:xfrm>
            <a:off x="5940152" y="5589240"/>
            <a:ext cx="3203848" cy="126876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400" dirty="0" smtClean="0">
                <a:solidFill>
                  <a:schemeClr val="tx1"/>
                </a:solidFill>
                <a:latin typeface="Arial" pitchFamily="34" charset="0"/>
                <a:cs typeface="Arial" pitchFamily="34" charset="0"/>
              </a:rPr>
              <a:t>Составила-</a:t>
            </a:r>
          </a:p>
          <a:p>
            <a:pPr algn="ctr"/>
            <a:r>
              <a:rPr lang="ru-RU" sz="2400" dirty="0" smtClean="0">
                <a:solidFill>
                  <a:schemeClr val="tx1"/>
                </a:solidFill>
                <a:latin typeface="Arial" pitchFamily="34" charset="0"/>
                <a:cs typeface="Arial" pitchFamily="34" charset="0"/>
              </a:rPr>
              <a:t>Левицкая Е.А</a:t>
            </a:r>
            <a:r>
              <a:rPr lang="ru-RU" dirty="0" smtClean="0">
                <a:solidFill>
                  <a:schemeClr val="tx1"/>
                </a:solidFill>
              </a:rPr>
              <a:t>.</a:t>
            </a:r>
            <a:endParaRPr lang="ru-RU" dirty="0">
              <a:solidFill>
                <a:schemeClr val="tx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2276872"/>
          </a:xfrm>
        </p:spPr>
        <p:style>
          <a:lnRef idx="2">
            <a:schemeClr val="accent1">
              <a:shade val="50000"/>
            </a:schemeClr>
          </a:lnRef>
          <a:fillRef idx="1">
            <a:schemeClr val="accent1"/>
          </a:fillRef>
          <a:effectRef idx="0">
            <a:schemeClr val="accent1"/>
          </a:effectRef>
          <a:fontRef idx="minor">
            <a:schemeClr val="lt1"/>
          </a:fontRef>
        </p:style>
        <p:txBody>
          <a:bodyPr>
            <a:normAutofit/>
          </a:bodyPr>
          <a:lstStyle/>
          <a:p>
            <a:r>
              <a:rPr lang="ru-RU" sz="2200" b="1" dirty="0" smtClean="0">
                <a:latin typeface="Arial" pitchFamily="34" charset="0"/>
                <a:cs typeface="Arial" pitchFamily="34" charset="0"/>
              </a:rPr>
              <a:t>Композиция с рисованием птицы или коня</a:t>
            </a:r>
            <a:br>
              <a:rPr lang="ru-RU" sz="2200" b="1" dirty="0" smtClean="0">
                <a:latin typeface="Arial" pitchFamily="34" charset="0"/>
                <a:cs typeface="Arial" pitchFamily="34" charset="0"/>
              </a:rPr>
            </a:br>
            <a:r>
              <a:rPr lang="ru-RU" sz="1800" dirty="0" smtClean="0">
                <a:latin typeface="Arial" pitchFamily="34" charset="0"/>
                <a:cs typeface="Arial" pitchFamily="34" charset="0"/>
              </a:rPr>
              <a:t> </a:t>
            </a:r>
            <a:r>
              <a:rPr lang="ru-RU" sz="1800" b="1" dirty="0" smtClean="0">
                <a:solidFill>
                  <a:schemeClr val="tx1"/>
                </a:solidFill>
                <a:latin typeface="Arial" pitchFamily="34" charset="0"/>
                <a:cs typeface="Arial" pitchFamily="34" charset="0"/>
              </a:rPr>
              <a:t>Её часто используют для разрисовки больших изделий — столовых блюд, хлебниц, детской мебели, но иногда такую тему можно увидеть и на обычной ложке. Очень красиво смотрятся такие изображения на чёрном или красном фоне. </a:t>
            </a:r>
            <a:r>
              <a:rPr lang="ru-RU" b="1" dirty="0" smtClean="0"/>
              <a:t/>
            </a:r>
            <a:br>
              <a:rPr lang="ru-RU" b="1" dirty="0" smtClean="0"/>
            </a:br>
            <a:endParaRPr lang="ru-RU" dirty="0"/>
          </a:p>
        </p:txBody>
      </p:sp>
      <p:pic>
        <p:nvPicPr>
          <p:cNvPr id="4" name="Содержимое 3" descr="конь-в-городецкой-росписи"/>
          <p:cNvPicPr>
            <a:picLocks noGrp="1"/>
          </p:cNvPicPr>
          <p:nvPr>
            <p:ph idx="1"/>
          </p:nvPr>
        </p:nvPicPr>
        <p:blipFill>
          <a:blip r:embed="rId2" cstate="print"/>
          <a:srcRect/>
          <a:stretch>
            <a:fillRect/>
          </a:stretch>
        </p:blipFill>
        <p:spPr bwMode="auto">
          <a:xfrm>
            <a:off x="0" y="2253456"/>
            <a:ext cx="9144000" cy="4604544"/>
          </a:xfrm>
          <a:prstGeom prst="rect">
            <a:avLst/>
          </a:prstGeom>
          <a:noFill/>
          <a:ln w="9525">
            <a:noFill/>
            <a:miter lim="800000"/>
            <a:headEnd/>
            <a:tailEnd/>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2276872"/>
          </a:xfrm>
        </p:spPr>
        <p:style>
          <a:lnRef idx="2">
            <a:schemeClr val="accent1">
              <a:shade val="50000"/>
            </a:schemeClr>
          </a:lnRef>
          <a:fillRef idx="1">
            <a:schemeClr val="accent1"/>
          </a:fillRef>
          <a:effectRef idx="0">
            <a:schemeClr val="accent1"/>
          </a:effectRef>
          <a:fontRef idx="minor">
            <a:schemeClr val="lt1"/>
          </a:fontRef>
        </p:style>
        <p:txBody>
          <a:bodyPr>
            <a:normAutofit/>
          </a:bodyPr>
          <a:lstStyle/>
          <a:p>
            <a:r>
              <a:rPr lang="ru-RU" sz="2200" b="1" dirty="0" smtClean="0">
                <a:solidFill>
                  <a:schemeClr val="bg1"/>
                </a:solidFill>
                <a:latin typeface="Arial" pitchFamily="34" charset="0"/>
                <a:cs typeface="Arial" pitchFamily="34" charset="0"/>
              </a:rPr>
              <a:t>Сюжет</a:t>
            </a:r>
            <a:r>
              <a:rPr lang="ru-RU" sz="1800" b="1" dirty="0" smtClean="0">
                <a:solidFill>
                  <a:schemeClr val="tx1"/>
                </a:solidFill>
                <a:latin typeface="Arial" pitchFamily="34" charset="0"/>
                <a:cs typeface="Arial" pitchFamily="34" charset="0"/>
              </a:rPr>
              <a:t/>
            </a:r>
            <a:br>
              <a:rPr lang="ru-RU" sz="1800" b="1" dirty="0" smtClean="0">
                <a:solidFill>
                  <a:schemeClr val="tx1"/>
                </a:solidFill>
                <a:latin typeface="Arial" pitchFamily="34" charset="0"/>
                <a:cs typeface="Arial" pitchFamily="34" charset="0"/>
              </a:rPr>
            </a:br>
            <a:r>
              <a:rPr lang="ru-RU" sz="1800" b="1" dirty="0" smtClean="0">
                <a:solidFill>
                  <a:schemeClr val="tx1"/>
                </a:solidFill>
                <a:latin typeface="Arial" pitchFamily="34" charset="0"/>
                <a:cs typeface="Arial" pitchFamily="34" charset="0"/>
              </a:rPr>
              <a:t> </a:t>
            </a:r>
            <a:r>
              <a:rPr lang="ru-RU" sz="2000" b="1" dirty="0" smtClean="0">
                <a:solidFill>
                  <a:schemeClr val="tx1"/>
                </a:solidFill>
                <a:latin typeface="Arial" pitchFamily="34" charset="0"/>
                <a:cs typeface="Arial" pitchFamily="34" charset="0"/>
              </a:rPr>
              <a:t>Самая трудная роспись, которая может быть посвящена свиданиям или застолью, сказкам или современной жизни. Обычно такие рисунки вытянуты вдоль горизонтальной линии. Картинка может состоять из нескольких частей, разделяемых колоннами, шторами или другими предметами интерьера. Иногда в одном сюжете можно увидеть несколько героев в разных комнатах</a:t>
            </a:r>
            <a:r>
              <a:rPr lang="ru-RU" sz="1800" b="1" dirty="0" smtClean="0">
                <a:solidFill>
                  <a:schemeClr val="tx1"/>
                </a:solidFill>
                <a:latin typeface="Arial" pitchFamily="34" charset="0"/>
                <a:cs typeface="Arial" pitchFamily="34" charset="0"/>
              </a:rPr>
              <a:t>.</a:t>
            </a:r>
            <a:endParaRPr lang="ru-RU" sz="1800" b="1" dirty="0">
              <a:solidFill>
                <a:schemeClr val="tx1"/>
              </a:solidFill>
              <a:latin typeface="Arial" pitchFamily="34" charset="0"/>
              <a:cs typeface="Arial" pitchFamily="34" charset="0"/>
            </a:endParaRPr>
          </a:p>
        </p:txBody>
      </p:sp>
      <p:pic>
        <p:nvPicPr>
          <p:cNvPr id="4" name="Содержимое 3" descr="картина-в-технике-городецкой-росписи"/>
          <p:cNvPicPr>
            <a:picLocks noGrp="1"/>
          </p:cNvPicPr>
          <p:nvPr>
            <p:ph idx="1"/>
          </p:nvPr>
        </p:nvPicPr>
        <p:blipFill>
          <a:blip r:embed="rId2" cstate="print"/>
          <a:srcRect/>
          <a:stretch>
            <a:fillRect/>
          </a:stretch>
        </p:blipFill>
        <p:spPr bwMode="auto">
          <a:xfrm>
            <a:off x="0" y="2253456"/>
            <a:ext cx="9144000" cy="4604544"/>
          </a:xfrm>
          <a:prstGeom prst="rect">
            <a:avLst/>
          </a:prstGeom>
          <a:noFill/>
          <a:ln w="9525">
            <a:noFill/>
            <a:miter lim="800000"/>
            <a:headEnd/>
            <a:tailEnd/>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1700808"/>
          </a:xfrm>
        </p:spPr>
        <p:style>
          <a:lnRef idx="2">
            <a:schemeClr val="accent1">
              <a:shade val="50000"/>
            </a:schemeClr>
          </a:lnRef>
          <a:fillRef idx="1">
            <a:schemeClr val="accent1"/>
          </a:fillRef>
          <a:effectRef idx="0">
            <a:schemeClr val="accent1"/>
          </a:effectRef>
          <a:fontRef idx="minor">
            <a:schemeClr val="lt1"/>
          </a:fontRef>
        </p:style>
        <p:txBody>
          <a:bodyPr>
            <a:normAutofit/>
          </a:bodyPr>
          <a:lstStyle/>
          <a:p>
            <a:r>
              <a:rPr lang="ru-RU" sz="2400" b="1" dirty="0" smtClean="0">
                <a:solidFill>
                  <a:schemeClr val="tx1"/>
                </a:solidFill>
                <a:latin typeface="Arial" pitchFamily="34" charset="0"/>
                <a:cs typeface="Arial" pitchFamily="34" charset="0"/>
              </a:rPr>
              <a:t>Сегодня современные мастера фабрики «Городецкая роспись» продолжают старые традиции, создавая шедевры художественного промысла в виде шкатулок, хлебниц, игрушек и мебели</a:t>
            </a:r>
            <a:endParaRPr lang="ru-RU" sz="2400" b="1" dirty="0">
              <a:solidFill>
                <a:schemeClr val="tx1"/>
              </a:solidFill>
            </a:endParaRPr>
          </a:p>
        </p:txBody>
      </p:sp>
      <p:sp>
        <p:nvSpPr>
          <p:cNvPr id="3" name="Содержимое 2"/>
          <p:cNvSpPr>
            <a:spLocks noGrp="1"/>
          </p:cNvSpPr>
          <p:nvPr>
            <p:ph idx="1"/>
          </p:nvPr>
        </p:nvSpPr>
        <p:spPr/>
        <p:txBody>
          <a:bodyPr>
            <a:normAutofit/>
          </a:bodyPr>
          <a:lstStyle/>
          <a:p>
            <a:r>
              <a:rPr lang="ru-RU" sz="2000" dirty="0" smtClean="0">
                <a:latin typeface="Arial" pitchFamily="34" charset="0"/>
                <a:cs typeface="Arial" pitchFamily="34" charset="0"/>
              </a:rPr>
              <a:t>. </a:t>
            </a:r>
            <a:endParaRPr lang="ru-RU" sz="2000" dirty="0">
              <a:latin typeface="Arial" pitchFamily="34" charset="0"/>
              <a:cs typeface="Arial" pitchFamily="34" charset="0"/>
            </a:endParaRPr>
          </a:p>
        </p:txBody>
      </p:sp>
      <p:pic>
        <p:nvPicPr>
          <p:cNvPr id="4" name="Рисунок 3" descr="http://900igr.net/up/datas/238590/017.jpg"/>
          <p:cNvPicPr/>
          <p:nvPr/>
        </p:nvPicPr>
        <p:blipFill>
          <a:blip r:embed="rId2" cstate="print"/>
          <a:srcRect/>
          <a:stretch>
            <a:fillRect/>
          </a:stretch>
        </p:blipFill>
        <p:spPr bwMode="auto">
          <a:xfrm>
            <a:off x="1" y="1700808"/>
            <a:ext cx="9144000" cy="5157192"/>
          </a:xfrm>
          <a:prstGeom prst="rect">
            <a:avLst/>
          </a:prstGeom>
          <a:noFill/>
          <a:ln w="9525">
            <a:noFill/>
            <a:miter lim="800000"/>
            <a:headEnd/>
            <a:tailEnd/>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400" b="1" dirty="0" smtClean="0">
                <a:latin typeface="Arial" pitchFamily="34" charset="0"/>
                <a:cs typeface="Arial" pitchFamily="34" charset="0"/>
              </a:rPr>
              <a:t>Электронные образовательные ресурсы</a:t>
            </a:r>
            <a:endParaRPr lang="ru-RU" sz="2400" b="1" dirty="0">
              <a:latin typeface="Arial" pitchFamily="34" charset="0"/>
              <a:cs typeface="Arial" pitchFamily="34" charset="0"/>
            </a:endParaRPr>
          </a:p>
        </p:txBody>
      </p:sp>
      <p:sp>
        <p:nvSpPr>
          <p:cNvPr id="3" name="Содержимое 2"/>
          <p:cNvSpPr>
            <a:spLocks noGrp="1"/>
          </p:cNvSpPr>
          <p:nvPr>
            <p:ph idx="1"/>
          </p:nvPr>
        </p:nvSpPr>
        <p:spPr/>
        <p:txBody>
          <a:bodyPr>
            <a:normAutofit/>
          </a:bodyPr>
          <a:lstStyle/>
          <a:p>
            <a:pPr marL="457200" indent="-457200">
              <a:buAutoNum type="arabicPeriod"/>
            </a:pPr>
            <a:r>
              <a:rPr lang="en-US" sz="2000" b="1" dirty="0" smtClean="0">
                <a:latin typeface="Arial" pitchFamily="34" charset="0"/>
                <a:cs typeface="Arial" pitchFamily="34" charset="0"/>
                <a:hlinkClick r:id="rId2"/>
              </a:rPr>
              <a:t>https</a:t>
            </a:r>
            <a:r>
              <a:rPr lang="en-US" sz="2000" b="1" smtClean="0">
                <a:latin typeface="Arial" pitchFamily="34" charset="0"/>
                <a:cs typeface="Arial" pitchFamily="34" charset="0"/>
                <a:hlinkClick r:id="rId2"/>
              </a:rPr>
              <a:t>://1igolka.com/rospis-i-risovanie/gorodetskaya-rospis</a:t>
            </a:r>
            <a:endParaRPr lang="ru-RU" sz="2000" b="1" dirty="0" smtClean="0">
              <a:latin typeface="Arial" pitchFamily="34" charset="0"/>
              <a:cs typeface="Arial" pitchFamily="34" charset="0"/>
            </a:endParaRPr>
          </a:p>
          <a:p>
            <a:pPr>
              <a:buNone/>
            </a:pPr>
            <a:r>
              <a:rPr lang="ru-RU" sz="2000" b="1" dirty="0" smtClean="0">
                <a:latin typeface="Arial" pitchFamily="34" charset="0"/>
                <a:cs typeface="Arial" pitchFamily="34" charset="0"/>
              </a:rPr>
              <a:t>2.</a:t>
            </a:r>
            <a:r>
              <a:rPr lang="en-US" sz="2000" b="1" dirty="0" smtClean="0">
                <a:latin typeface="Arial" pitchFamily="34" charset="0"/>
                <a:cs typeface="Arial" pitchFamily="34" charset="0"/>
              </a:rPr>
              <a:t> </a:t>
            </a:r>
            <a:r>
              <a:rPr lang="en-US" sz="2000" b="1" dirty="0" smtClean="0">
                <a:latin typeface="Arial" pitchFamily="34" charset="0"/>
                <a:cs typeface="Arial" pitchFamily="34" charset="0"/>
                <a:hlinkClick r:id="rId3"/>
              </a:rPr>
              <a:t>http://shkolala.ru/proekty/iskusstvo/chto-takoe-gorodetskaya-rospis/</a:t>
            </a:r>
            <a:endParaRPr lang="ru-RU" sz="2000" b="1" dirty="0" smtClean="0">
              <a:latin typeface="Arial" pitchFamily="34" charset="0"/>
              <a:cs typeface="Arial" pitchFamily="34" charset="0"/>
            </a:endParaRPr>
          </a:p>
          <a:p>
            <a:pPr>
              <a:buNone/>
            </a:pPr>
            <a:r>
              <a:rPr lang="ru-RU" sz="2000" b="1" dirty="0" smtClean="0">
                <a:latin typeface="Arial" pitchFamily="34" charset="0"/>
                <a:cs typeface="Arial" pitchFamily="34" charset="0"/>
              </a:rPr>
              <a:t>3.</a:t>
            </a:r>
            <a:r>
              <a:rPr lang="en-US" sz="2000" b="1" dirty="0" smtClean="0">
                <a:latin typeface="Arial" pitchFamily="34" charset="0"/>
                <a:cs typeface="Arial" pitchFamily="34" charset="0"/>
              </a:rPr>
              <a:t> </a:t>
            </a:r>
            <a:r>
              <a:rPr lang="en-US" sz="2000" b="1" dirty="0" smtClean="0">
                <a:latin typeface="Arial" pitchFamily="34" charset="0"/>
                <a:cs typeface="Arial" pitchFamily="34" charset="0"/>
                <a:hlinkClick r:id="rId4"/>
              </a:rPr>
              <a:t>http://www.razumniki.ru/gorodeckaya_rospis_istoriya.html</a:t>
            </a:r>
            <a:endParaRPr lang="ru-RU" sz="2000" b="1" dirty="0" smtClean="0">
              <a:latin typeface="Arial" pitchFamily="34" charset="0"/>
              <a:cs typeface="Arial" pitchFamily="34" charset="0"/>
            </a:endParaRPr>
          </a:p>
          <a:p>
            <a:pPr>
              <a:buNone/>
            </a:pPr>
            <a:endParaRPr lang="ru-RU" sz="2000" b="1" dirty="0">
              <a:latin typeface="Arial" pitchFamily="34" charset="0"/>
              <a:cs typeface="Arial"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pic>
        <p:nvPicPr>
          <p:cNvPr id="4" name="Содержимое 3" descr="Узола"/>
          <p:cNvPicPr>
            <a:picLocks noGrp="1"/>
          </p:cNvPicPr>
          <p:nvPr>
            <p:ph idx="1"/>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5" name="Прямоугольник 4"/>
          <p:cNvSpPr/>
          <p:nvPr/>
        </p:nvSpPr>
        <p:spPr>
          <a:xfrm>
            <a:off x="0" y="0"/>
            <a:ext cx="7020272" cy="21328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ru-RU" b="1" dirty="0" smtClean="0">
                <a:solidFill>
                  <a:schemeClr val="tx1"/>
                </a:solidFill>
              </a:rPr>
              <a:t>История городецкой росписи</a:t>
            </a:r>
          </a:p>
          <a:p>
            <a:r>
              <a:rPr lang="ru-RU" sz="1600" dirty="0" smtClean="0">
                <a:solidFill>
                  <a:schemeClr val="tx1"/>
                </a:solidFill>
              </a:rPr>
              <a:t>Родиной городецкой росписи стало Поволжье, а именно села и </a:t>
            </a:r>
            <a:r>
              <a:rPr lang="ru-RU" sz="1400" dirty="0" smtClean="0">
                <a:solidFill>
                  <a:schemeClr val="tx1"/>
                </a:solidFill>
                <a:latin typeface="Arial" pitchFamily="34" charset="0"/>
                <a:cs typeface="Arial" pitchFamily="34" charset="0"/>
              </a:rPr>
              <a:t>деревни </a:t>
            </a:r>
            <a:r>
              <a:rPr lang="ru-RU" sz="1400" dirty="0" err="1" smtClean="0">
                <a:solidFill>
                  <a:schemeClr val="tx1"/>
                </a:solidFill>
                <a:latin typeface="Arial" pitchFamily="34" charset="0"/>
                <a:cs typeface="Arial" pitchFamily="34" charset="0"/>
              </a:rPr>
              <a:t>Хлебаиха</a:t>
            </a:r>
            <a:r>
              <a:rPr lang="ru-RU" sz="1400" dirty="0" smtClean="0">
                <a:solidFill>
                  <a:schemeClr val="tx1"/>
                </a:solidFill>
                <a:latin typeface="Arial" pitchFamily="34" charset="0"/>
                <a:cs typeface="Arial" pitchFamily="34" charset="0"/>
              </a:rPr>
              <a:t>, </a:t>
            </a:r>
            <a:r>
              <a:rPr lang="ru-RU" sz="1400" dirty="0" err="1" smtClean="0">
                <a:solidFill>
                  <a:schemeClr val="tx1"/>
                </a:solidFill>
                <a:latin typeface="Arial" pitchFamily="34" charset="0"/>
                <a:cs typeface="Arial" pitchFamily="34" charset="0"/>
              </a:rPr>
              <a:t>Курцево</a:t>
            </a:r>
            <a:r>
              <a:rPr lang="ru-RU" sz="1400" dirty="0" smtClean="0">
                <a:solidFill>
                  <a:schemeClr val="tx1"/>
                </a:solidFill>
                <a:latin typeface="Arial" pitchFamily="34" charset="0"/>
                <a:cs typeface="Arial" pitchFamily="34" charset="0"/>
              </a:rPr>
              <a:t>, Косково, Савино, </a:t>
            </a:r>
            <a:r>
              <a:rPr lang="ru-RU" sz="1400" dirty="0" err="1" smtClean="0">
                <a:solidFill>
                  <a:schemeClr val="tx1"/>
                </a:solidFill>
                <a:latin typeface="Arial" pitchFamily="34" charset="0"/>
                <a:cs typeface="Arial" pitchFamily="34" charset="0"/>
              </a:rPr>
              <a:t>Букино</a:t>
            </a:r>
            <a:r>
              <a:rPr lang="ru-RU" sz="1400" dirty="0" smtClean="0">
                <a:solidFill>
                  <a:schemeClr val="tx1"/>
                </a:solidFill>
                <a:latin typeface="Arial" pitchFamily="34" charset="0"/>
                <a:cs typeface="Arial" pitchFamily="34" charset="0"/>
              </a:rPr>
              <a:t> и другие, расположенные по берегам притока Волги чистой и светлой речушки </a:t>
            </a:r>
            <a:r>
              <a:rPr lang="ru-RU" sz="1400" dirty="0" err="1" smtClean="0">
                <a:solidFill>
                  <a:schemeClr val="tx1"/>
                </a:solidFill>
                <a:latin typeface="Arial" pitchFamily="34" charset="0"/>
                <a:cs typeface="Arial" pitchFamily="34" charset="0"/>
              </a:rPr>
              <a:t>Узолы</a:t>
            </a:r>
            <a:r>
              <a:rPr lang="ru-RU" sz="1400" dirty="0" smtClean="0">
                <a:solidFill>
                  <a:schemeClr val="tx1"/>
                </a:solidFill>
                <a:latin typeface="Arial" pitchFamily="34" charset="0"/>
                <a:cs typeface="Arial" pitchFamily="34" charset="0"/>
              </a:rPr>
              <a:t>. Там крестьяне нескольких деревень расписывали прялки и отвозили продавать свои изделия на нижегородскую ярмарку. Поэтому и роспись сперва называлась нижегородской. Точнее, еще до появления этой росписи прялки украшались резьбой. Со временем резьбу стали слегка подкрашивать — для большей нарядности, а позже резьба на прялках была полностью вытеснена </a:t>
            </a:r>
            <a:r>
              <a:rPr lang="ru-RU" dirty="0" smtClean="0">
                <a:solidFill>
                  <a:schemeClr val="tx1"/>
                </a:solidFill>
                <a:latin typeface="Arial" pitchFamily="34" charset="0"/>
                <a:cs typeface="Arial" pitchFamily="34" charset="0"/>
              </a:rPr>
              <a:t>росписью.</a:t>
            </a:r>
            <a:endParaRPr lang="ru-RU" dirty="0">
              <a:solidFill>
                <a:schemeClr val="tx1"/>
              </a:solidFill>
              <a:latin typeface="Arial" pitchFamily="34" charset="0"/>
              <a:cs typeface="Arial"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pic>
        <p:nvPicPr>
          <p:cNvPr id="4" name="Содержимое 3" descr="Городец"/>
          <p:cNvPicPr>
            <a:picLocks noGrp="1"/>
          </p:cNvPicPr>
          <p:nvPr>
            <p:ph idx="1"/>
          </p:nvPr>
        </p:nvPicPr>
        <p:blipFill>
          <a:blip r:embed="rId2" cstate="print"/>
          <a:srcRect/>
          <a:stretch>
            <a:fillRect/>
          </a:stretch>
        </p:blipFill>
        <p:spPr bwMode="auto">
          <a:xfrm>
            <a:off x="0" y="0"/>
            <a:ext cx="9144000" cy="6857999"/>
          </a:xfrm>
          <a:prstGeom prst="rect">
            <a:avLst/>
          </a:prstGeom>
          <a:noFill/>
          <a:ln w="9525">
            <a:noFill/>
            <a:miter lim="800000"/>
            <a:headEnd/>
            <a:tailEnd/>
          </a:ln>
        </p:spPr>
      </p:pic>
      <p:sp>
        <p:nvSpPr>
          <p:cNvPr id="5" name="Прямоугольник 4"/>
          <p:cNvSpPr/>
          <p:nvPr/>
        </p:nvSpPr>
        <p:spPr>
          <a:xfrm>
            <a:off x="0" y="0"/>
            <a:ext cx="9144000" cy="22048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ru-RU" sz="1600" b="1" dirty="0" smtClean="0">
                <a:solidFill>
                  <a:schemeClr val="tx1"/>
                </a:solidFill>
                <a:latin typeface="Arial" pitchFamily="34" charset="0"/>
                <a:cs typeface="Arial" pitchFamily="34" charset="0"/>
              </a:rPr>
              <a:t>Почему же роспись назвали городецкой?</a:t>
            </a:r>
            <a:endParaRPr lang="ru-RU" sz="1600" dirty="0" smtClean="0">
              <a:solidFill>
                <a:schemeClr val="tx1"/>
              </a:solidFill>
              <a:latin typeface="Arial" pitchFamily="34" charset="0"/>
              <a:cs typeface="Arial" pitchFamily="34" charset="0"/>
            </a:endParaRPr>
          </a:p>
          <a:p>
            <a:r>
              <a:rPr lang="ru-RU" sz="1600" dirty="0" smtClean="0">
                <a:solidFill>
                  <a:schemeClr val="tx1"/>
                </a:solidFill>
                <a:latin typeface="Arial" pitchFamily="34" charset="0"/>
                <a:cs typeface="Arial" pitchFamily="34" charset="0"/>
              </a:rPr>
              <a:t>Новое название закрепилось, поскольку Городец был главным рынком сбыта </a:t>
            </a:r>
            <a:r>
              <a:rPr lang="ru-RU" sz="1600" dirty="0" err="1" smtClean="0">
                <a:solidFill>
                  <a:schemeClr val="tx1"/>
                </a:solidFill>
                <a:latin typeface="Arial" pitchFamily="34" charset="0"/>
                <a:cs typeface="Arial" pitchFamily="34" charset="0"/>
              </a:rPr>
              <a:t>узольской</a:t>
            </a:r>
            <a:r>
              <a:rPr lang="ru-RU" sz="1600" dirty="0" smtClean="0">
                <a:solidFill>
                  <a:schemeClr val="tx1"/>
                </a:solidFill>
                <a:latin typeface="Arial" pitchFamily="34" charset="0"/>
                <a:cs typeface="Arial" pitchFamily="34" charset="0"/>
              </a:rPr>
              <a:t> расписной утвари и также имел мастерские по росписи дерева. Но самое главное: именно с ним, его бытом, </a:t>
            </a:r>
            <a:r>
              <a:rPr lang="ru-RU" sz="1600" dirty="0" err="1" smtClean="0">
                <a:solidFill>
                  <a:schemeClr val="tx1"/>
                </a:solidFill>
                <a:latin typeface="Arial" pitchFamily="34" charset="0"/>
                <a:cs typeface="Arial" pitchFamily="34" charset="0"/>
              </a:rPr>
              <a:t>нарвами</a:t>
            </a:r>
            <a:r>
              <a:rPr lang="ru-RU" sz="1600" dirty="0" smtClean="0">
                <a:solidFill>
                  <a:schemeClr val="tx1"/>
                </a:solidFill>
                <a:latin typeface="Arial" pitchFamily="34" charset="0"/>
                <a:cs typeface="Arial" pitchFamily="34" charset="0"/>
              </a:rPr>
              <a:t>, образами начиная с середины XIX века связано само содержание росписи. Знаменитая </a:t>
            </a:r>
            <a:r>
              <a:rPr lang="ru-RU" sz="1600" dirty="0" err="1" smtClean="0">
                <a:solidFill>
                  <a:schemeClr val="tx1"/>
                </a:solidFill>
                <a:latin typeface="Arial" pitchFamily="34" charset="0"/>
                <a:cs typeface="Arial" pitchFamily="34" charset="0"/>
              </a:rPr>
              <a:t>узольская</a:t>
            </a:r>
            <a:r>
              <a:rPr lang="ru-RU" sz="1600" dirty="0" smtClean="0">
                <a:solidFill>
                  <a:schemeClr val="tx1"/>
                </a:solidFill>
                <a:latin typeface="Arial" pitchFamily="34" charset="0"/>
                <a:cs typeface="Arial" pitchFamily="34" charset="0"/>
              </a:rPr>
              <a:t> роспись выросла на основе всей художественной культуры Городца и его окрестностей, история которой насчитывает более восьми столетий. </a:t>
            </a:r>
            <a:endParaRPr lang="ru-RU" sz="1600" dirty="0">
              <a:solidFill>
                <a:schemeClr val="tx1"/>
              </a:solidFill>
              <a:latin typeface="Arial" pitchFamily="34" charset="0"/>
              <a:cs typeface="Arial"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714202"/>
          </a:xfrm>
        </p:spPr>
        <p:style>
          <a:lnRef idx="2">
            <a:schemeClr val="accent1">
              <a:shade val="50000"/>
            </a:schemeClr>
          </a:lnRef>
          <a:fillRef idx="1">
            <a:schemeClr val="accent1"/>
          </a:fillRef>
          <a:effectRef idx="0">
            <a:schemeClr val="accent1"/>
          </a:effectRef>
          <a:fontRef idx="minor">
            <a:schemeClr val="lt1"/>
          </a:fontRef>
        </p:style>
        <p:txBody>
          <a:bodyPr numCol="1">
            <a:normAutofit fontScale="90000"/>
          </a:bodyPr>
          <a:lstStyle/>
          <a:p>
            <a:pPr>
              <a:lnSpc>
                <a:spcPct val="150000"/>
              </a:lnSpc>
            </a:pPr>
            <a:r>
              <a:rPr lang="ru-RU" sz="1800" dirty="0" smtClean="0">
                <a:solidFill>
                  <a:schemeClr val="tx1"/>
                </a:solidFill>
                <a:latin typeface="Arial" pitchFamily="34" charset="0"/>
                <a:cs typeface="Arial" pitchFamily="34" charset="0"/>
              </a:rPr>
              <a:t>Городец с давних пор славится "глухой" резьбой по дереву, так как больше всего было умельцев, работавших с деревом. Лес предоставлял дешевый материал, который всегда был под рукой. Создается эта резьба топором и долотом</a:t>
            </a:r>
            <a:r>
              <a:rPr lang="ru-RU" dirty="0" smtClean="0">
                <a:solidFill>
                  <a:schemeClr val="tx1"/>
                </a:solidFill>
              </a:rPr>
              <a:t>.</a:t>
            </a:r>
            <a:endParaRPr lang="ru-RU" dirty="0">
              <a:solidFill>
                <a:schemeClr val="tx1"/>
              </a:solidFill>
            </a:endParaRPr>
          </a:p>
        </p:txBody>
      </p:sp>
      <p:pic>
        <p:nvPicPr>
          <p:cNvPr id="4" name="Содержимое 3" descr="Городецкая роспись. Донца прялки."/>
          <p:cNvPicPr>
            <a:picLocks noGrp="1"/>
          </p:cNvPicPr>
          <p:nvPr>
            <p:ph idx="1"/>
          </p:nvPr>
        </p:nvPicPr>
        <p:blipFill>
          <a:blip r:embed="rId2" cstate="print"/>
          <a:srcRect/>
          <a:stretch>
            <a:fillRect/>
          </a:stretch>
        </p:blipFill>
        <p:spPr bwMode="auto">
          <a:xfrm>
            <a:off x="2411760" y="2780928"/>
            <a:ext cx="6552728" cy="3888431"/>
          </a:xfrm>
          <a:prstGeom prst="rect">
            <a:avLst/>
          </a:prstGeom>
          <a:noFill/>
          <a:ln w="9525">
            <a:noFill/>
            <a:miter lim="800000"/>
            <a:headEnd/>
            <a:tailEnd/>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1628800"/>
          </a:xfrm>
        </p:spPr>
        <p:style>
          <a:lnRef idx="2">
            <a:schemeClr val="accent1">
              <a:shade val="50000"/>
            </a:schemeClr>
          </a:lnRef>
          <a:fillRef idx="1">
            <a:schemeClr val="accent1"/>
          </a:fillRef>
          <a:effectRef idx="0">
            <a:schemeClr val="accent1"/>
          </a:effectRef>
          <a:fontRef idx="minor">
            <a:schemeClr val="lt1"/>
          </a:fontRef>
        </p:style>
        <p:txBody>
          <a:bodyPr>
            <a:normAutofit/>
          </a:bodyPr>
          <a:lstStyle/>
          <a:p>
            <a:r>
              <a:rPr lang="ru-RU" sz="1800" b="1" dirty="0" smtClean="0">
                <a:solidFill>
                  <a:schemeClr val="tx1"/>
                </a:solidFill>
                <a:latin typeface="Arial" pitchFamily="34" charset="0"/>
                <a:cs typeface="Arial" pitchFamily="34" charset="0"/>
              </a:rPr>
              <a:t>Начиная роспись с прялок, </a:t>
            </a:r>
            <a:r>
              <a:rPr lang="ru-RU" sz="1800" b="1" dirty="0" err="1" smtClean="0">
                <a:solidFill>
                  <a:schemeClr val="tx1"/>
                </a:solidFill>
                <a:latin typeface="Arial" pitchFamily="34" charset="0"/>
                <a:cs typeface="Arial" pitchFamily="34" charset="0"/>
              </a:rPr>
              <a:t>курцевские</a:t>
            </a:r>
            <a:r>
              <a:rPr lang="ru-RU" sz="1800" b="1" dirty="0" smtClean="0">
                <a:solidFill>
                  <a:schemeClr val="tx1"/>
                </a:solidFill>
                <a:latin typeface="Arial" pitchFamily="34" charset="0"/>
                <a:cs typeface="Arial" pitchFamily="34" charset="0"/>
              </a:rPr>
              <a:t> мастера потихоньку стали оттачивать своё приобретённое мастерство на посуде, лукошках, игрушках для детей, коробах. В домах появились ни на что не похожие пышные букеты, вороные кони, диковинные птицы. На дереве «пили чай» и «устраивали гулянья».</a:t>
            </a:r>
            <a:endParaRPr lang="ru-RU" sz="1800" b="1" dirty="0">
              <a:solidFill>
                <a:schemeClr val="tx1"/>
              </a:solidFill>
              <a:latin typeface="Arial" pitchFamily="34" charset="0"/>
              <a:cs typeface="Arial" pitchFamily="34" charset="0"/>
            </a:endParaRPr>
          </a:p>
        </p:txBody>
      </p:sp>
      <p:pic>
        <p:nvPicPr>
          <p:cNvPr id="4" name="Содержимое 3" descr="городецкая-роспись-на-посуде"/>
          <p:cNvPicPr>
            <a:picLocks noGrp="1"/>
          </p:cNvPicPr>
          <p:nvPr>
            <p:ph idx="1"/>
          </p:nvPr>
        </p:nvPicPr>
        <p:blipFill>
          <a:blip r:embed="rId2" cstate="print"/>
          <a:srcRect/>
          <a:stretch>
            <a:fillRect/>
          </a:stretch>
        </p:blipFill>
        <p:spPr bwMode="auto">
          <a:xfrm>
            <a:off x="0" y="1556792"/>
            <a:ext cx="9144000" cy="5301208"/>
          </a:xfrm>
          <a:prstGeom prst="rect">
            <a:avLst/>
          </a:prstGeom>
          <a:noFill/>
          <a:ln w="9525">
            <a:noFill/>
            <a:miter lim="800000"/>
            <a:headEnd/>
            <a:tailEnd/>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2348880"/>
          </a:xfrm>
        </p:spPr>
        <p:style>
          <a:lnRef idx="2">
            <a:schemeClr val="accent1">
              <a:shade val="50000"/>
            </a:schemeClr>
          </a:lnRef>
          <a:fillRef idx="1">
            <a:schemeClr val="accent1"/>
          </a:fillRef>
          <a:effectRef idx="0">
            <a:schemeClr val="accent1"/>
          </a:effectRef>
          <a:fontRef idx="minor">
            <a:schemeClr val="lt1"/>
          </a:fontRef>
        </p:style>
        <p:txBody>
          <a:bodyPr>
            <a:normAutofit fontScale="90000"/>
          </a:bodyPr>
          <a:lstStyle/>
          <a:p>
            <a:r>
              <a:rPr lang="ru-RU" sz="1800" b="1" dirty="0" smtClean="0">
                <a:solidFill>
                  <a:schemeClr val="tx1"/>
                </a:solidFill>
                <a:latin typeface="Arial" pitchFamily="34" charset="0"/>
                <a:cs typeface="Arial" pitchFamily="34" charset="0"/>
              </a:rPr>
              <a:t>С самого начала городецкая роспись наносилась яичными красками в виде больших пятен, без контуров. Мастера могли делать мазки в свободной форме, обводя потом элементы чёрной или белой линией. Любимые оттенки фонов:</a:t>
            </a:r>
            <a:br>
              <a:rPr lang="ru-RU" sz="1800" b="1" dirty="0" smtClean="0">
                <a:solidFill>
                  <a:schemeClr val="tx1"/>
                </a:solidFill>
                <a:latin typeface="Arial" pitchFamily="34" charset="0"/>
                <a:cs typeface="Arial" pitchFamily="34" charset="0"/>
              </a:rPr>
            </a:br>
            <a:r>
              <a:rPr lang="ru-RU" sz="1800" b="1" dirty="0" smtClean="0">
                <a:solidFill>
                  <a:schemeClr val="tx1"/>
                </a:solidFill>
                <a:latin typeface="Arial" pitchFamily="34" charset="0"/>
                <a:cs typeface="Arial" pitchFamily="34" charset="0"/>
              </a:rPr>
              <a:t>зелёный;</a:t>
            </a:r>
            <a:br>
              <a:rPr lang="ru-RU" sz="1800" b="1" dirty="0" smtClean="0">
                <a:solidFill>
                  <a:schemeClr val="tx1"/>
                </a:solidFill>
                <a:latin typeface="Arial" pitchFamily="34" charset="0"/>
                <a:cs typeface="Arial" pitchFamily="34" charset="0"/>
              </a:rPr>
            </a:br>
            <a:r>
              <a:rPr lang="ru-RU" sz="1800" b="1" dirty="0" smtClean="0">
                <a:solidFill>
                  <a:schemeClr val="tx1"/>
                </a:solidFill>
                <a:latin typeface="Arial" pitchFamily="34" charset="0"/>
                <a:cs typeface="Arial" pitchFamily="34" charset="0"/>
              </a:rPr>
              <a:t>яркий красный;</a:t>
            </a:r>
            <a:br>
              <a:rPr lang="ru-RU" sz="1800" b="1" dirty="0" smtClean="0">
                <a:solidFill>
                  <a:schemeClr val="tx1"/>
                </a:solidFill>
                <a:latin typeface="Arial" pitchFamily="34" charset="0"/>
                <a:cs typeface="Arial" pitchFamily="34" charset="0"/>
              </a:rPr>
            </a:br>
            <a:r>
              <a:rPr lang="ru-RU" sz="1800" b="1" dirty="0" smtClean="0">
                <a:solidFill>
                  <a:schemeClr val="tx1"/>
                </a:solidFill>
                <a:latin typeface="Arial" pitchFamily="34" charset="0"/>
                <a:cs typeface="Arial" pitchFamily="34" charset="0"/>
              </a:rPr>
              <a:t>чёрный;</a:t>
            </a:r>
            <a:br>
              <a:rPr lang="ru-RU" sz="1800" b="1" dirty="0" smtClean="0">
                <a:solidFill>
                  <a:schemeClr val="tx1"/>
                </a:solidFill>
                <a:latin typeface="Arial" pitchFamily="34" charset="0"/>
                <a:cs typeface="Arial" pitchFamily="34" charset="0"/>
              </a:rPr>
            </a:br>
            <a:r>
              <a:rPr lang="ru-RU" sz="1800" b="1" dirty="0" smtClean="0">
                <a:solidFill>
                  <a:schemeClr val="tx1"/>
                </a:solidFill>
                <a:latin typeface="Arial" pitchFamily="34" charset="0"/>
                <a:cs typeface="Arial" pitchFamily="34" charset="0"/>
              </a:rPr>
              <a:t>сочный синий.</a:t>
            </a:r>
            <a:r>
              <a:rPr lang="ru-RU" dirty="0" smtClean="0"/>
              <a:t/>
            </a:r>
            <a:br>
              <a:rPr lang="ru-RU" dirty="0" smtClean="0"/>
            </a:br>
            <a:endParaRPr lang="ru-RU" dirty="0"/>
          </a:p>
        </p:txBody>
      </p:sp>
      <p:pic>
        <p:nvPicPr>
          <p:cNvPr id="4" name="Содержимое 3" descr="гирлянда-из-цветов-в-городецкой-росписи"/>
          <p:cNvPicPr>
            <a:picLocks noGrp="1"/>
          </p:cNvPicPr>
          <p:nvPr>
            <p:ph idx="1"/>
          </p:nvPr>
        </p:nvPicPr>
        <p:blipFill>
          <a:blip r:embed="rId2" cstate="print"/>
          <a:srcRect/>
          <a:stretch>
            <a:fillRect/>
          </a:stretch>
        </p:blipFill>
        <p:spPr bwMode="auto">
          <a:xfrm>
            <a:off x="0" y="2348880"/>
            <a:ext cx="9144000" cy="4509120"/>
          </a:xfrm>
          <a:prstGeom prst="rect">
            <a:avLst/>
          </a:prstGeom>
          <a:noFill/>
          <a:ln w="9525">
            <a:noFill/>
            <a:miter lim="800000"/>
            <a:headEnd/>
            <a:tailEnd/>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pic>
        <p:nvPicPr>
          <p:cNvPr id="4" name="Содержимое 3" descr="в мастерской-городецкой-росписи"/>
          <p:cNvPicPr>
            <a:picLocks noGrp="1"/>
          </p:cNvPicPr>
          <p:nvPr>
            <p:ph idx="1"/>
          </p:nvPr>
        </p:nvPicPr>
        <p:blipFill>
          <a:blip r:embed="rId2" cstate="print"/>
          <a:srcRect/>
          <a:stretch>
            <a:fillRect/>
          </a:stretch>
        </p:blipFill>
        <p:spPr bwMode="auto">
          <a:xfrm>
            <a:off x="-180528" y="0"/>
            <a:ext cx="9324528" cy="6858000"/>
          </a:xfrm>
          <a:prstGeom prst="rect">
            <a:avLst/>
          </a:prstGeom>
          <a:noFill/>
          <a:ln w="9525">
            <a:noFill/>
            <a:miter lim="800000"/>
            <a:headEnd/>
            <a:tailEnd/>
          </a:ln>
        </p:spPr>
      </p:pic>
      <p:sp>
        <p:nvSpPr>
          <p:cNvPr id="5" name="Прямоугольник 4"/>
          <p:cNvSpPr/>
          <p:nvPr/>
        </p:nvSpPr>
        <p:spPr>
          <a:xfrm>
            <a:off x="-180528" y="4869160"/>
            <a:ext cx="5976664" cy="198884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ru-RU" sz="1600" b="1" dirty="0" smtClean="0">
                <a:solidFill>
                  <a:schemeClr val="tx1"/>
                </a:solidFill>
                <a:latin typeface="Arial" pitchFamily="34" charset="0"/>
                <a:cs typeface="Arial" pitchFamily="34" charset="0"/>
              </a:rPr>
              <a:t>Технология росписи по дереву у городецких мастеров своя. Первоначально художники при помощи карандаша тонкой линией накидывают будущий рисунок, намечая расположение его элементов, их размеры. Деревянная основа может быть покрыта заранее грунтовой краской одного из оттенков – красного, жёлтого или чёрного. Профессионалы не тратят время на набросок, а рисуют сразу красками.</a:t>
            </a:r>
            <a:endParaRPr lang="ru-RU" sz="1600" b="1" dirty="0">
              <a:solidFill>
                <a:schemeClr val="tx1"/>
              </a:solidFill>
              <a:latin typeface="Arial" pitchFamily="34" charset="0"/>
              <a:cs typeface="Arial"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1988840"/>
          </a:xfrm>
        </p:spPr>
        <p:style>
          <a:lnRef idx="2">
            <a:schemeClr val="accent1">
              <a:shade val="50000"/>
            </a:schemeClr>
          </a:lnRef>
          <a:fillRef idx="1">
            <a:schemeClr val="accent1"/>
          </a:fillRef>
          <a:effectRef idx="0">
            <a:schemeClr val="accent1"/>
          </a:effectRef>
          <a:fontRef idx="minor">
            <a:schemeClr val="lt1"/>
          </a:fontRef>
        </p:style>
        <p:txBody>
          <a:bodyPr>
            <a:noAutofit/>
          </a:bodyPr>
          <a:lstStyle/>
          <a:p>
            <a:r>
              <a:rPr lang="ru-RU" sz="1600" b="1" dirty="0" smtClean="0">
                <a:solidFill>
                  <a:schemeClr val="tx1"/>
                </a:solidFill>
                <a:latin typeface="Arial" pitchFamily="34" charset="0"/>
                <a:cs typeface="Arial" pitchFamily="34" charset="0"/>
              </a:rPr>
              <a:t>Основа всех элементов рисуется белым цветом, называется это </a:t>
            </a:r>
            <a:r>
              <a:rPr lang="ru-RU" sz="1600" b="1" dirty="0" err="1" smtClean="0">
                <a:solidFill>
                  <a:schemeClr val="tx1"/>
                </a:solidFill>
                <a:latin typeface="Arial" pitchFamily="34" charset="0"/>
                <a:cs typeface="Arial" pitchFamily="34" charset="0"/>
              </a:rPr>
              <a:t>промалёвкой</a:t>
            </a:r>
            <a:r>
              <a:rPr lang="ru-RU" sz="1600" b="1" dirty="0" smtClean="0">
                <a:solidFill>
                  <a:schemeClr val="tx1"/>
                </a:solidFill>
                <a:latin typeface="Arial" pitchFamily="34" charset="0"/>
                <a:cs typeface="Arial" pitchFamily="34" charset="0"/>
              </a:rPr>
              <a:t>. Затем на светлый тон наносят тонкими мазками детали. Делают это тёмными оттенками, поэтому и называется этот шаг </a:t>
            </a:r>
            <a:r>
              <a:rPr lang="ru-RU" sz="1600" b="1" dirty="0" err="1" smtClean="0">
                <a:solidFill>
                  <a:schemeClr val="tx1"/>
                </a:solidFill>
                <a:latin typeface="Arial" pitchFamily="34" charset="0"/>
                <a:cs typeface="Arial" pitchFamily="34" charset="0"/>
              </a:rPr>
              <a:t>тенёвкой</a:t>
            </a:r>
            <a:r>
              <a:rPr lang="ru-RU" sz="1600" b="1" dirty="0" smtClean="0">
                <a:solidFill>
                  <a:schemeClr val="tx1"/>
                </a:solidFill>
                <a:latin typeface="Arial" pitchFamily="34" charset="0"/>
                <a:cs typeface="Arial" pitchFamily="34" charset="0"/>
              </a:rPr>
              <a:t>. На последнем этапе рисования при помощи самой тонкой кисточки делают так называемую </a:t>
            </a:r>
            <a:r>
              <a:rPr lang="ru-RU" sz="1600" b="1" dirty="0" err="1" smtClean="0">
                <a:solidFill>
                  <a:schemeClr val="tx1"/>
                </a:solidFill>
                <a:latin typeface="Arial" pitchFamily="34" charset="0"/>
                <a:cs typeface="Arial" pitchFamily="34" charset="0"/>
              </a:rPr>
              <a:t>разживку</a:t>
            </a:r>
            <a:r>
              <a:rPr lang="ru-RU" sz="1600" b="1" dirty="0" smtClean="0">
                <a:solidFill>
                  <a:schemeClr val="tx1"/>
                </a:solidFill>
                <a:latin typeface="Arial" pitchFamily="34" charset="0"/>
                <a:cs typeface="Arial" pitchFamily="34" charset="0"/>
              </a:rPr>
              <a:t> чёрной краской и оживку белой краской в виде точек и штриховки.</a:t>
            </a:r>
            <a:endParaRPr lang="ru-RU" sz="1600" b="1" dirty="0">
              <a:solidFill>
                <a:schemeClr val="tx1"/>
              </a:solidFill>
              <a:latin typeface="Arial" pitchFamily="34" charset="0"/>
              <a:cs typeface="Arial" pitchFamily="34" charset="0"/>
            </a:endParaRPr>
          </a:p>
        </p:txBody>
      </p:sp>
      <p:pic>
        <p:nvPicPr>
          <p:cNvPr id="4" name="Содержимое 3" descr="технология-рисования-городецкой-птицы"/>
          <p:cNvPicPr>
            <a:picLocks noGrp="1"/>
          </p:cNvPicPr>
          <p:nvPr>
            <p:ph idx="1"/>
          </p:nvPr>
        </p:nvPicPr>
        <p:blipFill>
          <a:blip r:embed="rId2" cstate="print"/>
          <a:srcRect/>
          <a:stretch>
            <a:fillRect/>
          </a:stretch>
        </p:blipFill>
        <p:spPr bwMode="auto">
          <a:xfrm>
            <a:off x="0" y="1988840"/>
            <a:ext cx="9144000" cy="4869160"/>
          </a:xfrm>
          <a:prstGeom prst="rect">
            <a:avLst/>
          </a:prstGeom>
          <a:noFill/>
          <a:ln w="9525">
            <a:noFill/>
            <a:miter lim="800000"/>
            <a:headEnd/>
            <a:tailEnd/>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2060848"/>
          </a:xfrm>
        </p:spPr>
        <p:style>
          <a:lnRef idx="2">
            <a:schemeClr val="accent1">
              <a:shade val="50000"/>
            </a:schemeClr>
          </a:lnRef>
          <a:fillRef idx="1">
            <a:schemeClr val="accent1"/>
          </a:fillRef>
          <a:effectRef idx="0">
            <a:schemeClr val="accent1"/>
          </a:effectRef>
          <a:fontRef idx="minor">
            <a:schemeClr val="lt1"/>
          </a:fontRef>
        </p:style>
        <p:txBody>
          <a:bodyPr>
            <a:normAutofit fontScale="90000"/>
          </a:bodyPr>
          <a:lstStyle/>
          <a:p>
            <a:r>
              <a:rPr lang="ru-RU" sz="2200" b="1" u="sng" dirty="0" smtClean="0">
                <a:latin typeface="Arial" pitchFamily="34" charset="0"/>
                <a:cs typeface="Arial" pitchFamily="34" charset="0"/>
              </a:rPr>
              <a:t>Три вида рисунка</a:t>
            </a:r>
            <a:r>
              <a:rPr lang="ru-RU" sz="1600" dirty="0" smtClean="0">
                <a:latin typeface="Arial" pitchFamily="34" charset="0"/>
                <a:cs typeface="Arial" pitchFamily="34" charset="0"/>
              </a:rPr>
              <a:t/>
            </a:r>
            <a:br>
              <a:rPr lang="ru-RU" sz="1600" dirty="0" smtClean="0">
                <a:latin typeface="Arial" pitchFamily="34" charset="0"/>
                <a:cs typeface="Arial" pitchFamily="34" charset="0"/>
              </a:rPr>
            </a:br>
            <a:r>
              <a:rPr lang="ru-RU" sz="1600" b="1" dirty="0" smtClean="0">
                <a:solidFill>
                  <a:schemeClr val="tx1"/>
                </a:solidFill>
                <a:latin typeface="Arial" pitchFamily="34" charset="0"/>
                <a:cs typeface="Arial" pitchFamily="34" charset="0"/>
              </a:rPr>
              <a:t> Наиболее простая и поэтому часто используемая. Это может быть одиночный цветочек с листочками или цветочный орнамент в виде букетов, цветочных гирлянд, ромбов, полосок и венков. Букеты чаще рисуются на кухонных досках и столовых блюдах, стаканчиках, мисках и солонках.</a:t>
            </a:r>
            <a:br>
              <a:rPr lang="ru-RU" sz="1600" b="1" dirty="0" smtClean="0">
                <a:solidFill>
                  <a:schemeClr val="tx1"/>
                </a:solidFill>
                <a:latin typeface="Arial" pitchFamily="34" charset="0"/>
                <a:cs typeface="Arial" pitchFamily="34" charset="0"/>
              </a:rPr>
            </a:br>
            <a:r>
              <a:rPr lang="ru-RU" sz="1600" b="1" dirty="0" smtClean="0">
                <a:solidFill>
                  <a:schemeClr val="tx1"/>
                </a:solidFill>
                <a:latin typeface="Arial" pitchFamily="34" charset="0"/>
                <a:cs typeface="Arial" pitchFamily="34" charset="0"/>
              </a:rPr>
              <a:t>Гирлянды встречаются на хлебницах, мебели для детей и сувенирных шкатулках. Ромбами из цветов украшают шкафы и скамейки. Полосы применяются для росписи объёмных предметов, например, для украшения круглой шкатулки, либо в качестве канта в сюжете. Края изделия чаще расписывают венками.</a:t>
            </a:r>
            <a:r>
              <a:rPr lang="ru-RU" sz="1600" dirty="0" smtClean="0"/>
              <a:t/>
            </a:r>
            <a:br>
              <a:rPr lang="ru-RU" sz="1600" dirty="0" smtClean="0"/>
            </a:br>
            <a:r>
              <a:rPr lang="ru-RU" sz="1600" dirty="0" smtClean="0"/>
              <a:t> </a:t>
            </a:r>
            <a:endParaRPr lang="ru-RU" sz="1600" dirty="0">
              <a:latin typeface="Arial" pitchFamily="34" charset="0"/>
              <a:cs typeface="Arial" pitchFamily="34" charset="0"/>
            </a:endParaRPr>
          </a:p>
        </p:txBody>
      </p:sp>
      <p:pic>
        <p:nvPicPr>
          <p:cNvPr id="4" name="Содержимое 3" descr="цветочная-тема-в-городецкой-росписи"/>
          <p:cNvPicPr>
            <a:picLocks noGrp="1"/>
          </p:cNvPicPr>
          <p:nvPr>
            <p:ph idx="1"/>
          </p:nvPr>
        </p:nvPicPr>
        <p:blipFill>
          <a:blip r:embed="rId2" cstate="print"/>
          <a:srcRect/>
          <a:stretch>
            <a:fillRect/>
          </a:stretch>
        </p:blipFill>
        <p:spPr bwMode="auto">
          <a:xfrm>
            <a:off x="0" y="2060848"/>
            <a:ext cx="9144000" cy="4797152"/>
          </a:xfrm>
          <a:prstGeom prst="rect">
            <a:avLst/>
          </a:prstGeom>
          <a:noFill/>
          <a:ln w="9525">
            <a:noFill/>
            <a:miter lim="800000"/>
            <a:headEnd/>
            <a:tailEnd/>
          </a:ln>
        </p:spPr>
      </p:pic>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TotalTime>
  <Words>468</Words>
  <Application>Microsoft Office PowerPoint</Application>
  <PresentationFormat>Экран (4:3)</PresentationFormat>
  <Paragraphs>21</Paragraphs>
  <Slides>13</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13</vt:i4>
      </vt:variant>
    </vt:vector>
  </HeadingPairs>
  <TitlesOfParts>
    <vt:vector size="14" baseType="lpstr">
      <vt:lpstr>Тема Office</vt:lpstr>
      <vt:lpstr>Слайд 1</vt:lpstr>
      <vt:lpstr>Слайд 2</vt:lpstr>
      <vt:lpstr>Слайд 3</vt:lpstr>
      <vt:lpstr>Городец с давних пор славится "глухой" резьбой по дереву, так как больше всего было умельцев, работавших с деревом. Лес предоставлял дешевый материал, который всегда был под рукой. Создается эта резьба топором и долотом.</vt:lpstr>
      <vt:lpstr>Начиная роспись с прялок, курцевские мастера потихоньку стали оттачивать своё приобретённое мастерство на посуде, лукошках, игрушках для детей, коробах. В домах появились ни на что не похожие пышные букеты, вороные кони, диковинные птицы. На дереве «пили чай» и «устраивали гулянья».</vt:lpstr>
      <vt:lpstr>С самого начала городецкая роспись наносилась яичными красками в виде больших пятен, без контуров. Мастера могли делать мазки в свободной форме, обводя потом элементы чёрной или белой линией. Любимые оттенки фонов: зелёный; яркий красный; чёрный; сочный синий. </vt:lpstr>
      <vt:lpstr>Слайд 7</vt:lpstr>
      <vt:lpstr>Основа всех элементов рисуется белым цветом, называется это промалёвкой. Затем на светлый тон наносят тонкими мазками детали. Делают это тёмными оттенками, поэтому и называется этот шаг тенёвкой. На последнем этапе рисования при помощи самой тонкой кисточки делают так называемую разживку чёрной краской и оживку белой краской в виде точек и штриховки.</vt:lpstr>
      <vt:lpstr>Три вида рисунка  Наиболее простая и поэтому часто используемая. Это может быть одиночный цветочек с листочками или цветочный орнамент в виде букетов, цветочных гирлянд, ромбов, полосок и венков. Букеты чаще рисуются на кухонных досках и столовых блюдах, стаканчиках, мисках и солонках. Гирлянды встречаются на хлебницах, мебели для детей и сувенирных шкатулках. Ромбами из цветов украшают шкафы и скамейки. Полосы применяются для росписи объёмных предметов, например, для украшения круглой шкатулки, либо в качестве канта в сюжете. Края изделия чаще расписывают венками.  </vt:lpstr>
      <vt:lpstr>Композиция с рисованием птицы или коня  Её часто используют для разрисовки больших изделий — столовых блюд, хлебниц, детской мебели, но иногда такую тему можно увидеть и на обычной ложке. Очень красиво смотрятся такие изображения на чёрном или красном фоне.  </vt:lpstr>
      <vt:lpstr>Сюжет  Самая трудная роспись, которая может быть посвящена свиданиям или застолью, сказкам или современной жизни. Обычно такие рисунки вытянуты вдоль горизонтальной линии. Картинка может состоять из нескольких частей, разделяемых колоннами, шторами или другими предметами интерьера. Иногда в одном сюжете можно увидеть несколько героев в разных комнатах.</vt:lpstr>
      <vt:lpstr>Сегодня современные мастера фабрики «Городецкая роспись» продолжают старые традиции, создавая шедевры художественного промысла в виде шкатулок, хлебниц, игрушек и мебели</vt:lpstr>
      <vt:lpstr>Электронные образовательные ресурсы</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Настя</dc:creator>
  <cp:lastModifiedBy>Настя</cp:lastModifiedBy>
  <cp:revision>2</cp:revision>
  <dcterms:created xsi:type="dcterms:W3CDTF">2018-10-28T11:13:35Z</dcterms:created>
  <dcterms:modified xsi:type="dcterms:W3CDTF">2018-10-28T12:01:02Z</dcterms:modified>
</cp:coreProperties>
</file>