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06.11.2018</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06.11.2018</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06.11.2018</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06.11.2018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D0%B3%D1%80%D1%83%D0%BF%D0%BF%D1%8B&amp;stype=image&amp;lr=64&amp;source=wiz" TargetMode="External"/><Relationship Id="rId2" Type="http://schemas.openxmlformats.org/officeDocument/2006/relationships/hyperlink" Target="http://www.rastut-goda.ru/questions-of-pedagogy/8679-dymkovskaya-igrushka-rasskaz-dlya-detej-i-ne-tolko.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astut-goda.ru/questions-of-pedagogy/6844-podelki-iz-prirodnogo-materiala-posledovatelnost-raboty-s-prirodnym-materialom.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dirty="0"/>
          </a:p>
        </p:txBody>
      </p:sp>
      <p:pic>
        <p:nvPicPr>
          <p:cNvPr id="4" name="Рисунок 3" descr="дымковская роспись"/>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0" y="0"/>
            <a:ext cx="4716016" cy="1391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latin typeface="Arial" pitchFamily="34" charset="0"/>
                <a:cs typeface="Arial" pitchFamily="34" charset="0"/>
              </a:rPr>
              <a:t>Дымковская роспись для старших дошкольников</a:t>
            </a:r>
            <a:endParaRPr lang="ru-RU" sz="2800" b="1" dirty="0">
              <a:solidFill>
                <a:schemeClr val="bg1"/>
              </a:solidFill>
              <a:latin typeface="Arial" pitchFamily="34" charset="0"/>
              <a:cs typeface="Arial" pitchFamily="34" charset="0"/>
            </a:endParaRPr>
          </a:p>
        </p:txBody>
      </p:sp>
      <p:sp>
        <p:nvSpPr>
          <p:cNvPr id="6" name="Прямоугольник 5"/>
          <p:cNvSpPr/>
          <p:nvPr/>
        </p:nvSpPr>
        <p:spPr>
          <a:xfrm>
            <a:off x="5364088" y="6093296"/>
            <a:ext cx="3779912"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Arial" pitchFamily="34" charset="0"/>
                <a:cs typeface="Arial" pitchFamily="34" charset="0"/>
              </a:rPr>
              <a:t>Составила- Левицкая Е.А</a:t>
            </a:r>
            <a:r>
              <a:rPr lang="ru-RU" sz="2000" b="1" dirty="0" smtClean="0">
                <a:solidFill>
                  <a:schemeClr val="tx1"/>
                </a:solidFill>
                <a:latin typeface="Arial" pitchFamily="34" charset="0"/>
                <a:cs typeface="Arial" pitchFamily="34" charset="0"/>
              </a:rPr>
              <a:t>.</a:t>
            </a:r>
            <a:endParaRPr lang="ru-RU" sz="2000" b="1" dirty="0">
              <a:solidFill>
                <a:schemeClr val="tx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оспись игрушек"/>
          <p:cNvPicPr>
            <a:picLocks noGrp="1"/>
          </p:cNvPicPr>
          <p:nvPr>
            <p:ph idx="1"/>
          </p:nvPr>
        </p:nvPicPr>
        <p:blipFill>
          <a:blip r:embed="rId2" cstate="print"/>
          <a:stretch>
            <a:fillRect/>
          </a:stretch>
        </p:blipFill>
        <p:spPr bwMode="auto">
          <a:xfrm>
            <a:off x="1143000" y="1524000"/>
            <a:ext cx="6858000" cy="4572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sz="2000" dirty="0" smtClean="0">
                <a:solidFill>
                  <a:schemeClr val="bg1"/>
                </a:solidFill>
                <a:latin typeface="Arial" pitchFamily="34" charset="0"/>
                <a:cs typeface="Arial" pitchFamily="34" charset="0"/>
              </a:rPr>
              <a:t>Как бы ни развивалась техника, знаменитое дымковское ремесло до сих пор остается ручным. Мастера создают игрушки, бережно храня старинные традиции. Поэтому каждая фигурка уникальна. Дымковские игрушки изготавливаются уже на протяжении веков и остаются популярными, являясь не только сувенирами, но и хранителями народной памяти, символом русской народной культуры.</a:t>
            </a:r>
            <a:endParaRPr lang="ru-RU" sz="2000" dirty="0">
              <a:solidFill>
                <a:schemeClr val="bg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www.metod-kopilka.ru/images/doc/55/58802/img9.jpg"/>
          <p:cNvPicPr>
            <a:picLocks noGrp="1"/>
          </p:cNvPicPr>
          <p:nvPr>
            <p:ph idx="1"/>
          </p:nvPr>
        </p:nvPicPr>
        <p:blipFill>
          <a:blip r:embed="rId2" cstate="print"/>
          <a:stretch>
            <a:fillRect/>
          </a:stretch>
        </p:blipFill>
        <p:spPr bwMode="auto">
          <a:xfrm>
            <a:off x="899592" y="764704"/>
            <a:ext cx="7632848" cy="5331296"/>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2800" dirty="0" smtClean="0">
                <a:latin typeface="Arial" pitchFamily="34" charset="0"/>
                <a:cs typeface="Arial" pitchFamily="34" charset="0"/>
                <a:hlinkClick r:id="rId2"/>
              </a:rPr>
              <a:t>1.</a:t>
            </a:r>
            <a:r>
              <a:rPr lang="en-US" sz="2800" dirty="0" smtClean="0">
                <a:latin typeface="Arial" pitchFamily="34" charset="0"/>
                <a:cs typeface="Arial" pitchFamily="34" charset="0"/>
                <a:hlinkClick r:id="rId2"/>
              </a:rPr>
              <a:t>http</a:t>
            </a:r>
            <a:r>
              <a:rPr lang="en-US" sz="2800" dirty="0" smtClean="0">
                <a:latin typeface="Arial" pitchFamily="34" charset="0"/>
                <a:cs typeface="Arial" pitchFamily="34" charset="0"/>
                <a:hlinkClick r:id="rId2"/>
              </a:rPr>
              <a:t>://</a:t>
            </a:r>
            <a:r>
              <a:rPr lang="en-US" sz="2800" dirty="0" smtClean="0">
                <a:latin typeface="Arial" pitchFamily="34" charset="0"/>
                <a:cs typeface="Arial" pitchFamily="34" charset="0"/>
                <a:hlinkClick r:id="rId2"/>
              </a:rPr>
              <a:t>www.rastut-goda.ru/questions-of-pedagogy/8679-dymkovskaya-igrushka-rasskaz-dlya-detej-i-ne-tolko.html</a:t>
            </a:r>
            <a:endParaRPr lang="ru-RU" sz="2800" dirty="0" smtClean="0">
              <a:latin typeface="Arial" pitchFamily="34" charset="0"/>
              <a:cs typeface="Arial" pitchFamily="34" charset="0"/>
            </a:endParaRPr>
          </a:p>
          <a:p>
            <a:r>
              <a:rPr lang="en-US" sz="2200" smtClean="0">
                <a:latin typeface="Arial" pitchFamily="34" charset="0"/>
                <a:cs typeface="Arial" pitchFamily="34" charset="0"/>
              </a:rPr>
              <a:t>https</a:t>
            </a:r>
            <a:r>
              <a:rPr lang="en-US" sz="2200" dirty="0" smtClean="0">
                <a:latin typeface="Arial" pitchFamily="34" charset="0"/>
                <a:cs typeface="Arial" pitchFamily="34" charset="0"/>
              </a:rPr>
              <a:t>://yandex.ru/images/search?text=%</a:t>
            </a:r>
            <a:r>
              <a:rPr lang="en-US" sz="2200" dirty="0" smtClean="0">
                <a:latin typeface="Arial" pitchFamily="34" charset="0"/>
                <a:cs typeface="Arial" pitchFamily="34" charset="0"/>
              </a:rPr>
              <a:t>D0%B4%D1%8B%D0%BC%D0%BA%D0%BE%D0%B2%D1%81%D0%BA%D0%B0%D1%8F%20%D1%80%D0%BE%D1%81%D0%BF%D0%B8%D1%81%D1%8C%20%D0%B4%D0%BB%D1%8F%20%D0%B4%D0%B5%D1%82%D0%B5%D0%B9%20%D1%81%D1%82%D0%B0%D1%80%D1%88%D0%B5%D0%B9%20</a:t>
            </a:r>
            <a:r>
              <a:rPr lang="en-US" sz="2200" dirty="0" smtClean="0">
                <a:latin typeface="Arial" pitchFamily="34" charset="0"/>
                <a:cs typeface="Arial" pitchFamily="34" charset="0"/>
                <a:hlinkClick r:id="rId3" action="ppaction://hlinkfile"/>
              </a:rPr>
              <a:t>%D0%B3%D1%80%D1%83%D0%BF%D0%BF%D1%8B&amp;stype=image&amp;lr=64&amp;source=wiz</a:t>
            </a:r>
            <a:endParaRPr lang="ru-RU" sz="2200" dirty="0" smtClean="0">
              <a:latin typeface="Arial" pitchFamily="34" charset="0"/>
              <a:cs typeface="Arial" pitchFamily="34" charset="0"/>
            </a:endParaRPr>
          </a:p>
          <a:p>
            <a:endParaRPr lang="ru-RU" sz="2200" dirty="0" smtClean="0">
              <a:latin typeface="Arial" pitchFamily="34" charset="0"/>
              <a:cs typeface="Arial" pitchFamily="34" charset="0"/>
            </a:endParaRPr>
          </a:p>
          <a:p>
            <a:endParaRPr lang="ru-RU" dirty="0"/>
          </a:p>
        </p:txBody>
      </p:sp>
      <p:sp>
        <p:nvSpPr>
          <p:cNvPr id="2" name="Заголовок 1"/>
          <p:cNvSpPr>
            <a:spLocks noGrp="1"/>
          </p:cNvSpPr>
          <p:nvPr>
            <p:ph type="title"/>
          </p:nvPr>
        </p:nvSpPr>
        <p:spPr/>
        <p:txBody>
          <a:bodyPr>
            <a:normAutofit/>
          </a:bodyPr>
          <a:lstStyle/>
          <a:p>
            <a:r>
              <a:rPr lang="ru-RU" sz="2800" dirty="0" smtClean="0">
                <a:solidFill>
                  <a:schemeClr val="bg1"/>
                </a:solidFill>
                <a:latin typeface="Arial" pitchFamily="34" charset="0"/>
                <a:cs typeface="Arial" pitchFamily="34" charset="0"/>
              </a:rPr>
              <a:t>Список использованных источников</a:t>
            </a:r>
            <a:endParaRPr lang="ru-RU" sz="2800" dirty="0">
              <a:solidFill>
                <a:schemeClr val="bg1"/>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ымковская игрушка фото"/>
          <p:cNvPicPr>
            <a:picLocks noGrp="1"/>
          </p:cNvPicPr>
          <p:nvPr>
            <p:ph idx="1"/>
          </p:nvPr>
        </p:nvPicPr>
        <p:blipFill>
          <a:blip r:embed="rId2" cstate="print"/>
          <a:stretch>
            <a:fillRect/>
          </a:stretch>
        </p:blipFill>
        <p:spPr bwMode="auto">
          <a:xfrm>
            <a:off x="1714500" y="1781175"/>
            <a:ext cx="5715000" cy="4057650"/>
          </a:xfrm>
          <a:prstGeom prst="rect">
            <a:avLst/>
          </a:prstGeom>
          <a:noFill/>
          <a:ln w="9525">
            <a:noFill/>
            <a:miter lim="800000"/>
            <a:headEnd/>
            <a:tailEnd/>
          </a:ln>
        </p:spPr>
      </p:pic>
      <p:sp>
        <p:nvSpPr>
          <p:cNvPr id="2" name="Заголовок 1"/>
          <p:cNvSpPr>
            <a:spLocks noGrp="1"/>
          </p:cNvSpPr>
          <p:nvPr>
            <p:ph type="title"/>
          </p:nvPr>
        </p:nvSpPr>
        <p:spPr>
          <a:xfrm>
            <a:off x="457200" y="274638"/>
            <a:ext cx="8291264" cy="1786210"/>
          </a:xfrm>
        </p:spPr>
        <p:txBody>
          <a:bodyPr>
            <a:noAutofit/>
          </a:bodyPr>
          <a:lstStyle/>
          <a:p>
            <a:pPr algn="just"/>
            <a:r>
              <a:rPr lang="ru-RU" sz="2000" dirty="0" smtClean="0">
                <a:solidFill>
                  <a:schemeClr val="bg1"/>
                </a:solidFill>
                <a:latin typeface="Arial" pitchFamily="34" charset="0"/>
                <a:cs typeface="Arial" pitchFamily="34" charset="0"/>
              </a:rPr>
              <a:t>Название промыслу дала Дымковская слобода, где начали делать эти глиняные игрушки. Уже давно это поселение является частью города Кирова, раньше носившего названия Хлынов и Вятка.</a:t>
            </a:r>
            <a:r>
              <a:rPr lang="ru-RU" sz="2000" dirty="0" smtClean="0">
                <a:solidFill>
                  <a:schemeClr val="bg1"/>
                </a:solidFill>
              </a:rPr>
              <a:t> </a:t>
            </a:r>
            <a:br>
              <a:rPr lang="ru-RU" sz="2000" dirty="0" smtClean="0">
                <a:solidFill>
                  <a:schemeClr val="bg1"/>
                </a:solidFill>
              </a:rPr>
            </a:br>
            <a:r>
              <a:rPr lang="ru-RU" sz="2000" dirty="0" smtClean="0">
                <a:solidFill>
                  <a:schemeClr val="bg1"/>
                </a:solidFill>
                <a:latin typeface="Arial" pitchFamily="34" charset="0"/>
                <a:cs typeface="Arial" pitchFamily="34" charset="0"/>
              </a:rPr>
              <a:t>Большой спрос на поделки из глины, а также наличие больших запасов этого </a:t>
            </a:r>
            <a:r>
              <a:rPr lang="ru-RU" sz="2000" dirty="0" smtClean="0">
                <a:solidFill>
                  <a:schemeClr val="bg1"/>
                </a:solidFill>
                <a:latin typeface="Arial" pitchFamily="34" charset="0"/>
                <a:cs typeface="Arial" pitchFamily="34" charset="0"/>
                <a:hlinkClick r:id="rId3" tooltip="Поделки из природных материалов своими руками для детей и взрослых (28 фото)"/>
              </a:rPr>
              <a:t>природного материала</a:t>
            </a:r>
            <a:r>
              <a:rPr lang="ru-RU" sz="2000" dirty="0" smtClean="0">
                <a:solidFill>
                  <a:schemeClr val="bg1"/>
                </a:solidFill>
                <a:latin typeface="Arial" pitchFamily="34" charset="0"/>
                <a:cs typeface="Arial" pitchFamily="34" charset="0"/>
              </a:rPr>
              <a:t> сделали Дымковскую слободу местом зарождения известного народного промысла.</a:t>
            </a:r>
            <a:endParaRPr lang="ru-RU" sz="2000" dirty="0">
              <a:solidFill>
                <a:schemeClr val="bg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изготовление дымковской игрушки"/>
          <p:cNvPicPr>
            <a:picLocks noGrp="1"/>
          </p:cNvPicPr>
          <p:nvPr>
            <p:ph idx="1"/>
          </p:nvPr>
        </p:nvPicPr>
        <p:blipFill>
          <a:blip r:embed="rId2" cstate="print"/>
          <a:stretch>
            <a:fillRect/>
          </a:stretch>
        </p:blipFill>
        <p:spPr bwMode="auto">
          <a:xfrm>
            <a:off x="1446461" y="1524000"/>
            <a:ext cx="6251077" cy="4572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858218"/>
          </a:xfrm>
        </p:spPr>
        <p:txBody>
          <a:bodyPr>
            <a:normAutofit/>
          </a:bodyPr>
          <a:lstStyle/>
          <a:p>
            <a:r>
              <a:rPr lang="ru-RU" sz="1800" dirty="0" smtClean="0">
                <a:solidFill>
                  <a:schemeClr val="bg1"/>
                </a:solidFill>
                <a:latin typeface="Arial" pitchFamily="34" charset="0"/>
                <a:cs typeface="Arial" pitchFamily="34" charset="0"/>
              </a:rPr>
              <a:t>Традиции и техники изготовления первых мастеров сохранились и до наших </a:t>
            </a:r>
            <a:r>
              <a:rPr lang="ru-RU" sz="1800" dirty="0" smtClean="0">
                <a:solidFill>
                  <a:schemeClr val="bg1"/>
                </a:solidFill>
                <a:latin typeface="Arial" pitchFamily="34" charset="0"/>
                <a:cs typeface="Arial" pitchFamily="34" charset="0"/>
              </a:rPr>
              <a:t>дней.</a:t>
            </a:r>
            <a:br>
              <a:rPr lang="ru-RU" sz="1800" dirty="0" smtClean="0">
                <a:solidFill>
                  <a:schemeClr val="bg1"/>
                </a:solidFill>
                <a:latin typeface="Arial" pitchFamily="34" charset="0"/>
                <a:cs typeface="Arial" pitchFamily="34" charset="0"/>
              </a:rPr>
            </a:br>
            <a:r>
              <a:rPr lang="ru-RU" sz="1800" dirty="0" smtClean="0">
                <a:solidFill>
                  <a:schemeClr val="bg1"/>
                </a:solidFill>
                <a:latin typeface="Arial" pitchFamily="34" charset="0"/>
                <a:cs typeface="Arial" pitchFamily="34" charset="0"/>
              </a:rPr>
              <a:t>Возрождение </a:t>
            </a:r>
            <a:r>
              <a:rPr lang="ru-RU" sz="1800" dirty="0" smtClean="0">
                <a:solidFill>
                  <a:schemeClr val="bg1"/>
                </a:solidFill>
                <a:latin typeface="Arial" pitchFamily="34" charset="0"/>
                <a:cs typeface="Arial" pitchFamily="34" charset="0"/>
              </a:rPr>
              <a:t>произошло благодаря потомственной мастерице Анне Афанасьевне </a:t>
            </a:r>
            <a:r>
              <a:rPr lang="ru-RU" sz="1800" dirty="0" err="1" smtClean="0">
                <a:solidFill>
                  <a:schemeClr val="bg1"/>
                </a:solidFill>
                <a:latin typeface="Arial" pitchFamily="34" charset="0"/>
                <a:cs typeface="Arial" pitchFamily="34" charset="0"/>
              </a:rPr>
              <a:t>Мезриной</a:t>
            </a:r>
            <a:r>
              <a:rPr lang="ru-RU" sz="1800" dirty="0" smtClean="0">
                <a:solidFill>
                  <a:schemeClr val="bg1"/>
                </a:solidFill>
                <a:latin typeface="Arial" pitchFamily="34" charset="0"/>
                <a:cs typeface="Arial" pitchFamily="34" charset="0"/>
              </a:rPr>
              <a:t>, бережно сохранившей традиции создания игрушки. В начале 30-х </a:t>
            </a:r>
            <a:r>
              <a:rPr lang="ru-RU" sz="1800" dirty="0" err="1" smtClean="0">
                <a:solidFill>
                  <a:schemeClr val="bg1"/>
                </a:solidFill>
                <a:latin typeface="Arial" pitchFamily="34" charset="0"/>
                <a:cs typeface="Arial" pitchFamily="34" charset="0"/>
              </a:rPr>
              <a:t>гг</a:t>
            </a:r>
            <a:r>
              <a:rPr lang="ru-RU" sz="1800" dirty="0" smtClean="0">
                <a:solidFill>
                  <a:schemeClr val="bg1"/>
                </a:solidFill>
                <a:latin typeface="Arial" pitchFamily="34" charset="0"/>
                <a:cs typeface="Arial" pitchFamily="34" charset="0"/>
              </a:rPr>
              <a:t> мастерица вместе с художником и первым исследователем этого народного промысла Алексеем Ивановичем </a:t>
            </a:r>
            <a:r>
              <a:rPr lang="ru-RU" sz="1800" dirty="0" err="1" smtClean="0">
                <a:solidFill>
                  <a:schemeClr val="bg1"/>
                </a:solidFill>
                <a:latin typeface="Arial" pitchFamily="34" charset="0"/>
                <a:cs typeface="Arial" pitchFamily="34" charset="0"/>
              </a:rPr>
              <a:t>Деньшиным</a:t>
            </a:r>
            <a:r>
              <a:rPr lang="ru-RU" sz="1800" dirty="0" smtClean="0">
                <a:solidFill>
                  <a:schemeClr val="bg1"/>
                </a:solidFill>
                <a:latin typeface="Arial" pitchFamily="34" charset="0"/>
                <a:cs typeface="Arial" pitchFamily="34" charset="0"/>
              </a:rPr>
              <a:t> собрала вокруг себя энтузиастов, желавших воссоздать уникальную дымковскую игрушку.</a:t>
            </a:r>
            <a:endParaRPr lang="ru-RU" sz="1800" dirty="0">
              <a:solidFill>
                <a:schemeClr val="bg1"/>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лепка дымковской игрушки"/>
          <p:cNvPicPr>
            <a:picLocks noGrp="1"/>
          </p:cNvPicPr>
          <p:nvPr>
            <p:ph idx="1"/>
          </p:nvPr>
        </p:nvPicPr>
        <p:blipFill>
          <a:blip r:embed="rId2" cstate="print"/>
          <a:srcRect/>
          <a:stretch>
            <a:fillRect/>
          </a:stretch>
        </p:blipFill>
        <p:spPr bwMode="auto">
          <a:xfrm>
            <a:off x="-108520" y="0"/>
            <a:ext cx="925252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5220072" y="0"/>
            <a:ext cx="392392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Arial" pitchFamily="34" charset="0"/>
                <a:cs typeface="Arial" pitchFamily="34" charset="0"/>
              </a:rPr>
              <a:t>Лепка дымковской игрушки</a:t>
            </a:r>
          </a:p>
          <a:p>
            <a:r>
              <a:rPr lang="ru-RU" dirty="0" smtClean="0">
                <a:solidFill>
                  <a:schemeClr val="tx1"/>
                </a:solidFill>
                <a:latin typeface="Arial" pitchFamily="34" charset="0"/>
                <a:cs typeface="Arial" pitchFamily="34" charset="0"/>
              </a:rPr>
              <a:t> </a:t>
            </a:r>
          </a:p>
          <a:p>
            <a:r>
              <a:rPr lang="ru-RU" dirty="0" smtClean="0">
                <a:solidFill>
                  <a:schemeClr val="tx1"/>
                </a:solidFill>
                <a:latin typeface="Arial" pitchFamily="34" charset="0"/>
                <a:cs typeface="Arial" pitchFamily="34" charset="0"/>
              </a:rPr>
              <a:t>Глиняная игрушка лепится по частям. Сперва из глиняного теста делается торс фигурки, потом к нему с помощью жидкой глины прилепляются остальные мелкие детали. Стыки на местах скрепления деталей заглаживаются влажной тряпкой. Игрушка выравнивается мокрыми пальцами.</a:t>
            </a:r>
            <a:endParaRPr lang="ru-RU" dirty="0">
              <a:solidFill>
                <a:schemeClr val="tx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глиняные игрушки своими руками"/>
          <p:cNvPicPr>
            <a:picLocks noGrp="1"/>
          </p:cNvPicPr>
          <p:nvPr>
            <p:ph idx="1"/>
          </p:nvPr>
        </p:nvPicPr>
        <p:blipFill>
          <a:blip r:embed="rId2" cstate="print"/>
          <a:srcRect/>
          <a:stretch>
            <a:fillRect/>
          </a:stretch>
        </p:blipFill>
        <p:spPr bwMode="auto">
          <a:xfrm>
            <a:off x="1" y="620688"/>
            <a:ext cx="5724127" cy="6237312"/>
          </a:xfrm>
          <a:prstGeom prst="rect">
            <a:avLst/>
          </a:prstGeom>
          <a:noFill/>
          <a:ln w="9525">
            <a:noFill/>
            <a:miter lim="800000"/>
            <a:headEnd/>
            <a:tailEnd/>
          </a:ln>
        </p:spPr>
      </p:pic>
      <p:sp>
        <p:nvSpPr>
          <p:cNvPr id="2" name="Заголовок 1"/>
          <p:cNvSpPr>
            <a:spLocks noGrp="1"/>
          </p:cNvSpPr>
          <p:nvPr>
            <p:ph type="title"/>
          </p:nvPr>
        </p:nvSpPr>
        <p:spPr>
          <a:xfrm>
            <a:off x="5724128" y="476672"/>
            <a:ext cx="3419872" cy="6264696"/>
          </a:xfrm>
        </p:spPr>
        <p:txBody>
          <a:bodyPr>
            <a:noAutofit/>
          </a:bodyPr>
          <a:lstStyle/>
          <a:p>
            <a:r>
              <a:rPr lang="ru-RU" sz="1800" dirty="0" smtClean="0">
                <a:solidFill>
                  <a:schemeClr val="bg1"/>
                </a:solidFill>
                <a:latin typeface="Arial" pitchFamily="34" charset="0"/>
                <a:cs typeface="Arial" pitchFamily="34" charset="0"/>
              </a:rPr>
              <a:t>Перед обжигом игрушку обязательно нужно высушить. Длительность сушки зависит от размера фигурки и условий в мастерской – температуры воздуха, влажности и других. Этот процесс может длиться как 2-3 дня, так и 2-3 недели</a:t>
            </a:r>
            <a:r>
              <a:rPr lang="ru-RU" sz="1800" dirty="0" smtClean="0">
                <a:solidFill>
                  <a:schemeClr val="bg1"/>
                </a:solidFill>
                <a:latin typeface="Arial" pitchFamily="34" charset="0"/>
                <a:cs typeface="Arial" pitchFamily="34" charset="0"/>
              </a:rPr>
              <a:t>.</a:t>
            </a:r>
            <a:br>
              <a:rPr lang="ru-RU" sz="1800" dirty="0" smtClean="0">
                <a:solidFill>
                  <a:schemeClr val="bg1"/>
                </a:solidFill>
                <a:latin typeface="Arial" pitchFamily="34" charset="0"/>
                <a:cs typeface="Arial" pitchFamily="34" charset="0"/>
              </a:rPr>
            </a:br>
            <a:r>
              <a:rPr lang="ru-RU" sz="1800" dirty="0" smtClean="0">
                <a:solidFill>
                  <a:schemeClr val="bg1"/>
                </a:solidFill>
                <a:latin typeface="Arial" pitchFamily="34" charset="0"/>
                <a:cs typeface="Arial" pitchFamily="34" charset="0"/>
              </a:rPr>
              <a:t/>
            </a:r>
            <a:br>
              <a:rPr lang="ru-RU" sz="1800" dirty="0" smtClean="0">
                <a:solidFill>
                  <a:schemeClr val="bg1"/>
                </a:solidFill>
                <a:latin typeface="Arial" pitchFamily="34" charset="0"/>
                <a:cs typeface="Arial" pitchFamily="34" charset="0"/>
              </a:rPr>
            </a:br>
            <a:r>
              <a:rPr lang="ru-RU" sz="1800" dirty="0" smtClean="0">
                <a:solidFill>
                  <a:schemeClr val="bg1"/>
                </a:solidFill>
                <a:latin typeface="Arial" pitchFamily="34" charset="0"/>
                <a:cs typeface="Arial" pitchFamily="34" charset="0"/>
              </a:rPr>
              <a:t/>
            </a:r>
            <a:br>
              <a:rPr lang="ru-RU" sz="1800" dirty="0" smtClean="0">
                <a:solidFill>
                  <a:schemeClr val="bg1"/>
                </a:solidFill>
                <a:latin typeface="Arial" pitchFamily="34" charset="0"/>
                <a:cs typeface="Arial" pitchFamily="34" charset="0"/>
              </a:rPr>
            </a:br>
            <a:r>
              <a:rPr lang="ru-RU" sz="1800" dirty="0" smtClean="0">
                <a:solidFill>
                  <a:schemeClr val="bg1"/>
                </a:solidFill>
                <a:latin typeface="Arial" pitchFamily="34" charset="0"/>
                <a:cs typeface="Arial" pitchFamily="34" charset="0"/>
              </a:rPr>
              <a:t>В давние времена игрушки обжигали в русской печи, установив их на железном противне прямо над дровами. Когда фигурки накалялись докрасна, их оставляли в печке остыть. Сегодня обжиг производится с помощью специального электрического оборудования, что </a:t>
            </a:r>
            <a:r>
              <a:rPr lang="ru-RU" sz="2000" dirty="0" smtClean="0">
                <a:solidFill>
                  <a:schemeClr val="bg1"/>
                </a:solidFill>
                <a:latin typeface="Arial" pitchFamily="34" charset="0"/>
                <a:cs typeface="Arial" pitchFamily="34" charset="0"/>
              </a:rPr>
              <a:t>является более безопасным и менее трудоемким.</a:t>
            </a:r>
            <a:endParaRPr lang="ru-RU" sz="2000" dirty="0">
              <a:solidFill>
                <a:schemeClr val="bg1"/>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как появилась дымковская игрушка"/>
          <p:cNvPicPr>
            <a:picLocks noGrp="1"/>
          </p:cNvPicPr>
          <p:nvPr>
            <p:ph idx="1"/>
          </p:nvPr>
        </p:nvPicPr>
        <p:blipFill>
          <a:blip r:embed="rId2" cstate="print"/>
          <a:stretch>
            <a:fillRect/>
          </a:stretch>
        </p:blipFill>
        <p:spPr bwMode="auto">
          <a:xfrm>
            <a:off x="1426128" y="1524000"/>
            <a:ext cx="6291743" cy="4572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2002234"/>
          </a:xfrm>
        </p:spPr>
        <p:txBody>
          <a:bodyPr>
            <a:normAutofit fontScale="90000"/>
          </a:bodyPr>
          <a:lstStyle/>
          <a:p>
            <a:r>
              <a:rPr lang="ru-RU" sz="2200" dirty="0" smtClean="0">
                <a:solidFill>
                  <a:schemeClr val="bg1"/>
                </a:solidFill>
                <a:latin typeface="Arial" pitchFamily="34" charset="0"/>
                <a:cs typeface="Arial" pitchFamily="34" charset="0"/>
              </a:rPr>
              <a:t>В процессе обжига глиняная игрушка приобретает красно-коричневый цвет. Перед нанесением орнаментов фигурку требуется побелить</a:t>
            </a:r>
            <a:r>
              <a:rPr lang="ru-RU" sz="2200" dirty="0" smtClean="0">
                <a:solidFill>
                  <a:schemeClr val="bg1"/>
                </a:solidFill>
                <a:latin typeface="Arial" pitchFamily="34" charset="0"/>
                <a:cs typeface="Arial" pitchFamily="34" charset="0"/>
              </a:rPr>
              <a:t>.</a:t>
            </a:r>
            <a:br>
              <a:rPr lang="ru-RU" sz="2200" dirty="0" smtClean="0">
                <a:solidFill>
                  <a:schemeClr val="bg1"/>
                </a:solidFill>
                <a:latin typeface="Arial" pitchFamily="34" charset="0"/>
                <a:cs typeface="Arial" pitchFamily="34" charset="0"/>
              </a:rPr>
            </a:br>
            <a:r>
              <a:rPr lang="ru-RU" sz="2200" dirty="0" smtClean="0">
                <a:solidFill>
                  <a:schemeClr val="bg1"/>
                </a:solidFill>
                <a:latin typeface="Arial" pitchFamily="34" charset="0"/>
                <a:cs typeface="Arial" pitchFamily="34" charset="0"/>
              </a:rPr>
              <a:t>	Для </a:t>
            </a:r>
            <a:r>
              <a:rPr lang="ru-RU" sz="2200" dirty="0" smtClean="0">
                <a:solidFill>
                  <a:schemeClr val="bg1"/>
                </a:solidFill>
                <a:latin typeface="Arial" pitchFamily="34" charset="0"/>
                <a:cs typeface="Arial" pitchFamily="34" charset="0"/>
              </a:rPr>
              <a:t>побелки используется раствор, состоящий из толченого мела, разведенного в молоке. Когда молоко скисает, раствор становится твердым, покрывая всю поверхность фигурки равномерным слоем.</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endParaRPr lang="ru-RU" sz="20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цвета дымковской игрушки"/>
          <p:cNvPicPr>
            <a:picLocks noGrp="1"/>
          </p:cNvPicPr>
          <p:nvPr>
            <p:ph idx="1"/>
          </p:nvPr>
        </p:nvPicPr>
        <p:blipFill>
          <a:blip r:embed="rId2" cstate="print"/>
          <a:stretch>
            <a:fillRect/>
          </a:stretch>
        </p:blipFill>
        <p:spPr bwMode="auto">
          <a:xfrm>
            <a:off x="1143000" y="1524000"/>
            <a:ext cx="6858000" cy="457200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3573016"/>
          </a:xfrm>
        </p:spPr>
        <p:txBody>
          <a:bodyPr>
            <a:normAutofit fontScale="90000"/>
          </a:bodyPr>
          <a:lstStyle/>
          <a:p>
            <a:r>
              <a:rPr lang="ru-RU" sz="2000" b="1" dirty="0" smtClean="0">
                <a:solidFill>
                  <a:schemeClr val="tx1"/>
                </a:solidFill>
                <a:latin typeface="Arial" pitchFamily="34" charset="0"/>
                <a:cs typeface="Arial" pitchFamily="34" charset="0"/>
              </a:rPr>
              <a:t>Когда высохла побелка, можно приступать к росписи. На игрушку яркими красками наносятся узоры</a:t>
            </a:r>
            <a:r>
              <a:rPr lang="ru-RU" sz="2000" b="1" dirty="0" smtClean="0">
                <a:solidFill>
                  <a:schemeClr val="tx1"/>
                </a:solidFill>
                <a:latin typeface="Arial" pitchFamily="34" charset="0"/>
                <a:cs typeface="Arial" pitchFamily="34" charset="0"/>
              </a:rPr>
              <a:t>.</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Старые мастера делали роспись не кисточками, а деревянной палочкой, обмотанной льняными лоскутками. </a:t>
            </a:r>
            <a:r>
              <a:rPr lang="ru-RU" sz="2000" b="1" dirty="0" smtClean="0">
                <a:solidFill>
                  <a:schemeClr val="tx1"/>
                </a:solidFill>
                <a:latin typeface="Arial" pitchFamily="34" charset="0"/>
                <a:cs typeface="Arial" pitchFamily="34" charset="0"/>
              </a:rPr>
              <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Сегодня </a:t>
            </a:r>
            <a:r>
              <a:rPr lang="ru-RU" sz="2000" b="1" dirty="0" smtClean="0">
                <a:solidFill>
                  <a:schemeClr val="tx1"/>
                </a:solidFill>
                <a:latin typeface="Arial" pitchFamily="34" charset="0"/>
                <a:cs typeface="Arial" pitchFamily="34" charset="0"/>
              </a:rPr>
              <a:t>при росписи пользуются кистями из волоса хорька или колонка</a:t>
            </a:r>
            <a:r>
              <a:rPr lang="ru-RU" sz="2000" b="1" dirty="0" smtClean="0">
                <a:solidFill>
                  <a:schemeClr val="tx1"/>
                </a:solidFill>
                <a:latin typeface="Arial" pitchFamily="34" charset="0"/>
                <a:cs typeface="Arial" pitchFamily="34" charset="0"/>
              </a:rPr>
              <a:t>.</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Цветовая гамма достаточно ограничена, используют следующие цвета</a:t>
            </a:r>
            <a:r>
              <a:rPr lang="ru-RU" sz="2000" b="1" dirty="0" smtClean="0">
                <a:solidFill>
                  <a:schemeClr val="tx1"/>
                </a:solidFill>
                <a:latin typeface="Arial" pitchFamily="34" charset="0"/>
                <a:cs typeface="Arial" pitchFamily="34" charset="0"/>
              </a:rPr>
              <a:t>: синий, малиновый, зеленый, желтый, оранжевый</a:t>
            </a:r>
            <a:r>
              <a:rPr lang="ru-RU" sz="1800" b="1" dirty="0" smtClean="0"/>
              <a:t/>
            </a:r>
            <a:br>
              <a:rPr lang="ru-RU" sz="1800" b="1" dirty="0" smtClean="0"/>
            </a:br>
            <a:r>
              <a:rPr lang="ru-RU" sz="1800" dirty="0" smtClean="0"/>
              <a:t>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endParaRPr lang="ru-RU" sz="18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ымковская роспись картинки"/>
          <p:cNvPicPr>
            <a:picLocks noGrp="1"/>
          </p:cNvPicPr>
          <p:nvPr>
            <p:ph idx="1"/>
          </p:nvPr>
        </p:nvPicPr>
        <p:blipFill>
          <a:blip r:embed="rId2" cstate="print"/>
          <a:stretch>
            <a:fillRect/>
          </a:stretch>
        </p:blipFill>
        <p:spPr bwMode="auto">
          <a:xfrm>
            <a:off x="611560" y="692696"/>
            <a:ext cx="7704856" cy="5475312"/>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https://ds03.infourok.ru/uploads/ex/0f6c/000120db-9fa2cc35/hello_html_m600629fc.jpg"/>
          <p:cNvPicPr>
            <a:picLocks noGrp="1"/>
          </p:cNvPicPr>
          <p:nvPr>
            <p:ph idx="1"/>
          </p:nvPr>
        </p:nvPicPr>
        <p:blipFill>
          <a:blip r:embed="rId2" cstate="print"/>
          <a:stretch>
            <a:fillRect/>
          </a:stretch>
        </p:blipFill>
        <p:spPr bwMode="auto">
          <a:xfrm>
            <a:off x="827584" y="836712"/>
            <a:ext cx="7344816" cy="5259288"/>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TotalTime>
  <Words>191</Words>
  <Application>Microsoft Office PowerPoint</Application>
  <PresentationFormat>Экран (4:3)</PresentationFormat>
  <Paragraphs>14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Слайд 1</vt:lpstr>
      <vt:lpstr>Название промыслу дала Дымковская слобода, где начали делать эти глиняные игрушки. Уже давно это поселение является частью города Кирова, раньше носившего названия Хлынов и Вятка.  Большой спрос на поделки из глины, а также наличие больших запасов этого природного материала сделали Дымковскую слободу местом зарождения известного народного промысла.</vt:lpstr>
      <vt:lpstr>Традиции и техники изготовления первых мастеров сохранились и до наших дней. Возрождение произошло благодаря потомственной мастерице Анне Афанасьевне Мезриной, бережно сохранившей традиции создания игрушки. В начале 30-х гг мастерица вместе с художником и первым исследователем этого народного промысла Алексеем Ивановичем Деньшиным собрала вокруг себя энтузиастов, желавших воссоздать уникальную дымковскую игрушку.</vt:lpstr>
      <vt:lpstr>Слайд 4</vt:lpstr>
      <vt:lpstr>Перед обжигом игрушку обязательно нужно высушить. Длительность сушки зависит от размера фигурки и условий в мастерской – температуры воздуха, влажности и других. Этот процесс может длиться как 2-3 дня, так и 2-3 недели.   В давние времена игрушки обжигали в русской печи, установив их на железном противне прямо над дровами. Когда фигурки накалялись докрасна, их оставляли в печке остыть. Сегодня обжиг производится с помощью специального электрического оборудования, что является более безопасным и менее трудоемким.</vt:lpstr>
      <vt:lpstr>В процессе обжига глиняная игрушка приобретает красно-коричневый цвет. Перед нанесением орнаментов фигурку требуется побелить.  Для побелки используется раствор, состоящий из толченого мела, разведенного в молоке. Когда молоко скисает, раствор становится твердым, покрывая всю поверхность фигурки равномерным слоем. </vt:lpstr>
      <vt:lpstr>Когда высохла побелка, можно приступать к росписи. На игрушку яркими красками наносятся узоры. Старые мастера делали роспись не кисточками, а деревянной палочкой, обмотанной льняными лоскутками.  Сегодня при росписи пользуются кистями из волоса хорька или колонка. Цветовая гамма достаточно ограничена, используют следующие цвета: синий, малиновый, зеленый, желтый, оранжевый      </vt:lpstr>
      <vt:lpstr>Слайд 8</vt:lpstr>
      <vt:lpstr>Слайд 9</vt:lpstr>
      <vt:lpstr>Как бы ни развивалась техника, знаменитое дымковское ремесло до сих пор остается ручным. Мастера создают игрушки, бережно храня старинные традиции. Поэтому каждая фигурка уникальна. Дымковские игрушки изготавливаются уже на протяжении веков и остаются популярными, являясь не только сувенирами, но и хранителями народной памяти, символом русской народной культуры.</vt:lpstr>
      <vt:lpstr>Слайд 11</vt:lpstr>
      <vt:lpstr>Список использованных источников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Настя</dc:creator>
  <cp:lastModifiedBy>Настя</cp:lastModifiedBy>
  <cp:revision>2</cp:revision>
  <dcterms:created xsi:type="dcterms:W3CDTF">2018-11-06T04:31:35Z</dcterms:created>
  <dcterms:modified xsi:type="dcterms:W3CDTF">2018-11-06T05:14:37Z</dcterms:modified>
</cp:coreProperties>
</file>